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Override PartName="/ppt/notesSlides/notesSlide11.xml" ContentType="application/vnd.openxmlformats-officedocument.presentationml.notesSlide+xml"/>
  <Override PartName="/ppt/media/media11.m4a" ContentType="audio/unknown"/>
  <Override PartName="/ppt/notesSlides/notesSlide12.xml" ContentType="application/vnd.openxmlformats-officedocument.presentationml.notesSlide+xml"/>
  <Override PartName="/ppt/media/media12.m4a" ContentType="audio/unknown"/>
  <Override PartName="/ppt/notesSlides/notesSlide13.xml" ContentType="application/vnd.openxmlformats-officedocument.presentationml.notesSlide+xml"/>
  <Override PartName="/ppt/media/media13.m4a" ContentType="audio/unknown"/>
  <Override PartName="/ppt/notesSlides/notesSlide14.xml" ContentType="application/vnd.openxmlformats-officedocument.presentationml.notesSlide+xml"/>
  <Override PartName="/ppt/media/media14.m4a" ContentType="audio/unknown"/>
  <Override PartName="/ppt/notesSlides/notesSlide15.xml" ContentType="application/vnd.openxmlformats-officedocument.presentationml.notesSlide+xml"/>
  <Override PartName="/ppt/media/media15.m4a" ContentType="audio/unknown"/>
  <Override PartName="/ppt/notesSlides/notesSlide16.xml" ContentType="application/vnd.openxmlformats-officedocument.presentationml.notesSlide+xml"/>
  <Override PartName="/ppt/media/media16.m4a" ContentType="audio/unknown"/>
  <Override PartName="/ppt/notesSlides/notesSlide17.xml" ContentType="application/vnd.openxmlformats-officedocument.presentationml.notesSlide+xml"/>
  <Override PartName="/ppt/media/media17.m4a" ContentType="audio/unknown"/>
  <Override PartName="/ppt/notesSlides/notesSlide18.xml" ContentType="application/vnd.openxmlformats-officedocument.presentationml.notesSlide+xml"/>
  <Override PartName="/ppt/media/media18.m4a" ContentType="audio/unknown"/>
  <Override PartName="/ppt/media/media19.m4a" ContentType="audio/unknown"/>
  <Override PartName="/ppt/notesSlides/notesSlide19.xml" ContentType="application/vnd.openxmlformats-officedocument.presentationml.notesSlide+xml"/>
  <Override PartName="/ppt/media/media20.m4a" ContentType="audio/unknown"/>
  <Override PartName="/ppt/notesSlides/notesSlide20.xml" ContentType="application/vnd.openxmlformats-officedocument.presentationml.notesSlide+xml"/>
  <Override PartName="/ppt/media/media21.m4a" ContentType="audio/unknown"/>
  <Override PartName="/ppt/notesSlides/notesSlide21.xml" ContentType="application/vnd.openxmlformats-officedocument.presentationml.notesSlide+xml"/>
  <Override PartName="/ppt/media/media22.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s>

</file>

<file path=ppt/media/image1.png>
</file>

<file path=ppt/media/image1.tif>
</file>

<file path=ppt/media/image2.png>
</file>

<file path=ppt/media/image2.tif>
</file>

<file path=ppt/media/image3.png>
</file>

<file path=ppt/media/image3.tif>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6" name="Shape 96"/>
          <p:cNvSpPr/>
          <p:nvPr>
            <p:ph type="sldImg"/>
          </p:nvPr>
        </p:nvSpPr>
        <p:spPr>
          <a:xfrm>
            <a:off x="1143000" y="685800"/>
            <a:ext cx="4572000" cy="3429000"/>
          </a:xfrm>
          <a:prstGeom prst="rect">
            <a:avLst/>
          </a:prstGeom>
        </p:spPr>
        <p:txBody>
          <a:bodyPr/>
          <a:lstStyle/>
          <a:p>
            <a:pPr/>
          </a:p>
        </p:txBody>
      </p:sp>
      <p:sp>
        <p:nvSpPr>
          <p:cNvPr id="97" name="Shape 9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Shape 130"/>
          <p:cNvSpPr/>
          <p:nvPr>
            <p:ph type="sldImg"/>
          </p:nvPr>
        </p:nvSpPr>
        <p:spPr>
          <a:prstGeom prst="rect">
            <a:avLst/>
          </a:prstGeom>
        </p:spPr>
        <p:txBody>
          <a:bodyPr/>
          <a:lstStyle/>
          <a:p>
            <a:pPr/>
          </a:p>
        </p:txBody>
      </p:sp>
      <p:sp>
        <p:nvSpPr>
          <p:cNvPr id="131" name="Shape 131"/>
          <p:cNvSpPr/>
          <p:nvPr>
            <p:ph type="body" sz="quarter" idx="1"/>
          </p:nvPr>
        </p:nvSpPr>
        <p:spPr>
          <a:prstGeom prst="rect">
            <a:avLst/>
          </a:prstGeom>
        </p:spPr>
        <p:txBody>
          <a:bodyPr/>
          <a:lstStyle/>
          <a:p>
            <a:pPr/>
            <a:r>
              <a:t>Now it is time to turn to the end of really existing socialism. Pick up the story after 1953, after World War II and after the death of Russian genocidal tyrant and dictator Josef Stalin. For after the mid 1950s Russia sits down. In one sense, it sits down after great accomplishments. By 1960, it had attained a roughly First World level of health, education, and other social indicators—although not, by a longshot, material prosperity. By 1970, it had attained what the Pentagon claimed to think was global military parity with the United States and its NATO alliance—but it is still not clear to me whether the Russians agreed, whether the Pentagon was hyping the threat, or what the balance really was.</a:t>
            </a:r>
          </a:p>
          <a:p>
            <a:pPr/>
          </a:p>
          <a:p>
            <a:pPr/>
            <a:r>
              <a:t>And the U.S.S.R. was the first to send satellites and then humans into outer space. And the U.S.S.R. regarded itself as on the ideological offensive in the 1970s: believing that other peoples and other countries were coming to see that its system was superior, and were eager to join it.</a:t>
            </a:r>
          </a:p>
          <a:p>
            <a:pPr/>
          </a:p>
          <a:p>
            <a:pPr/>
            <a:r>
              <a:t>However, this apogee was followed by a very swift relative decline. It had never attained a first-world material standard of living. And by the early 1980s its economy was in clear relative decline—masked, it is true, by the high price of its oil exports.</a:t>
            </a:r>
          </a:p>
          <a:p>
            <a:pPr/>
          </a:p>
          <a:p>
            <a:pPr/>
            <a:r>
              <a:t>Why did Russia sit down?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hape 196"/>
          <p:cNvSpPr/>
          <p:nvPr>
            <p:ph type="sldImg"/>
          </p:nvPr>
        </p:nvSpPr>
        <p:spPr>
          <a:prstGeom prst="rect">
            <a:avLst/>
          </a:prstGeom>
        </p:spPr>
        <p:txBody>
          <a:bodyPr/>
          <a:lstStyle/>
          <a:p>
            <a:pPr/>
          </a:p>
        </p:txBody>
      </p:sp>
      <p:sp>
        <p:nvSpPr>
          <p:cNvPr id="197" name="Shape 197"/>
          <p:cNvSpPr/>
          <p:nvPr>
            <p:ph type="body" sz="quarter" idx="1"/>
          </p:nvPr>
        </p:nvSpPr>
        <p:spPr>
          <a:prstGeom prst="rect">
            <a:avLst/>
          </a:prstGeom>
        </p:spPr>
        <p:txBody>
          <a:bodyPr/>
          <a:lstStyle/>
          <a:p>
            <a:pPr/>
            <a:r>
              <a:t>Could it have been reformed?: Tony Judt: “Moreover, 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Larger and Greater Failures of the U.S.S.R. The Narrow Focus of Soviet Growth</a:t>
            </a:r>
          </a:p>
          <a:p>
            <a:pPr/>
            <a:r>
              <a:t>The increased output achieved under the Communists was limited to steel, machinery, and military equipment. Surely the welfare of the working class would have been better served by capitalism? The collectivization of agriculture was a particularly vicious example: we do not know how many died. We think it was in the mid seven figures. It might have been eight figures. And the Soviet growth rate was not impressively high when seen in a European context. Even before 1917, the Russian economy had taken off. </a:t>
            </a:r>
          </a:p>
          <a:p>
            <a:pPr/>
          </a:p>
          <a:p>
            <a:pPr/>
            <a:r>
              <a:t>Soviet socialism was economically irrational: driven by ideology, bureaucratic infighting, and despotic caprice. Its economic calculations were massive misallocations.</a:t>
            </a:r>
          </a:p>
          <a:p>
            <a:pPr/>
          </a:p>
          <a:p>
            <a:pPr/>
            <a:r>
              <a:t>The growth slowdown after 1970 showed the ultimate weakness of really existing socialism. It could mobilize resources via command and terror. It could copy factories as long as it had foreign engineers on call to assist and advise. It could function in a mediocre way to build smokestack industries.</a:t>
            </a:r>
          </a:p>
          <a:p>
            <a:pPr/>
          </a:p>
          <a:p>
            <a:pPr/>
            <a:r>
              <a:t>Now smokestack industries are good things.  But a rich modern economy is more.</a:t>
            </a:r>
          </a:p>
          <a:p>
            <a:pPr/>
            <a:r>
              <a:t> </a:t>
            </a:r>
          </a:p>
          <a:p>
            <a:pPr/>
            <a:r>
              <a:t>The USSR was incapable of the sustained technological advance required for the postindustrial age...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We have seen this table before. Market organization matters a lot. Market organization matters 80+% in the long run.</a:t>
            </a:r>
          </a:p>
          <a:p>
            <a:pPr/>
          </a:p>
          <a:p>
            <a:pPr/>
            <a:r>
              <a:t>When the Iron Curtain fell in 1990, we could compare the economic prosperity of the countries on either side of it. And the division between Iron Curtain and outside was where communist armies were lucky enough to march at the end of World War II. We do not need to worry about other factors than communist rule confounding our conclusion that the gulf was caused by really existing socialism here.</a:t>
            </a:r>
          </a:p>
          <a:p>
            <a:pPr/>
          </a:p>
          <a:p>
            <a:pPr/>
            <a:r>
              <a:t>The lesson I draw from this is that Ukraine and Russia seriously underperformed relative to what would be the natural benchmark. And much more so did Lithuania, Latvia, Estonia, and Leningrad oblast underperform relative to the other Baltic Sea economies. </a:t>
            </a:r>
          </a:p>
          <a:p>
            <a:pPr/>
          </a:p>
          <a:p>
            <a:pPr/>
            <a:r>
              <a:t>By contrast, you might say that Soviet Georgia and Kazakhstan, places where a non-European benchmark might or might not be more appropriate, may have suffered less, from the very narrow perspective of forgone an economic growth as a result of the rule of really existing socialism.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Shape 219"/>
          <p:cNvSpPr/>
          <p:nvPr>
            <p:ph type="sldImg"/>
          </p:nvPr>
        </p:nvSpPr>
        <p:spPr>
          <a:prstGeom prst="rect">
            <a:avLst/>
          </a:prstGeom>
        </p:spPr>
        <p:txBody>
          <a:bodyPr/>
          <a:lstStyle/>
          <a:p>
            <a:pPr/>
          </a:p>
        </p:txBody>
      </p:sp>
      <p:sp>
        <p:nvSpPr>
          <p:cNvPr id="220" name="Shape 220"/>
          <p:cNvSpPr/>
          <p:nvPr>
            <p:ph type="body" sz="quarter" idx="1"/>
          </p:nvPr>
        </p:nvSpPr>
        <p:spPr>
          <a:prstGeom prst="rect">
            <a:avLst/>
          </a:prstGeom>
        </p:spPr>
        <p:txBody>
          <a:bodyPr/>
          <a:lstStyle/>
          <a:p>
            <a:pPr/>
            <a:r>
              <a:t>Market organization matters a lot. To quote the first person to ever teach me economics, Rick Ericson:</a:t>
            </a:r>
          </a:p>
          <a:p>
            <a:pPr/>
          </a:p>
          <a:p>
            <a:pPr/>
            <a:r>
              <a:t>• “[Soviet] Prices… [were] used for measurement, accounting, and control purposes”: i.e., not for incentives.</a:t>
            </a:r>
          </a:p>
          <a:p>
            <a:pPr/>
            <a:r>
              <a:t>• “[Soviet] Prices provide[d] irrelevant or incorrect information about relative values and scarcities”.</a:t>
            </a:r>
          </a:p>
          <a:p>
            <a:pPr/>
            <a:r>
              <a:t>• “The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N.S. Khrushchev seized control of the Soviet Union in 1956 after the death of Stalin, and dialed down the paranoia. He reigned until 1964.</a:t>
            </a:r>
          </a:p>
          <a:p>
            <a:pPr/>
          </a:p>
          <a:p>
            <a:pPr/>
            <a:r>
              <a:t>Khrushchev believed that the Soviet union was or could become a better system. He believed that history was on his side. He believed it all he had to do was build up the Soviet Union economy, society, and culture, and avoid both a major war that would be a catastrophe for the world, while also deterring minor wars in which the capitalist imperialists nibbled away at the edges or prevented the natural growth of the socialist camp as more and more people saw it as the better wave of the future.</a:t>
            </a:r>
          </a:p>
          <a:p>
            <a:pPr/>
          </a:p>
          <a:p>
            <a:pPr/>
            <a:r>
              <a:t>Then, K. thought, Soviet victory in the Cold War would be natural, inevitable, and easy.</a:t>
            </a:r>
          </a:p>
          <a:p>
            <a:pPr/>
          </a:p>
          <a:p>
            <a:pPr/>
            <a:r>
              <a:t>Khrushhev is, I think, worth quoting:</a:t>
            </a:r>
          </a:p>
          <a:p>
            <a:pPr/>
          </a:p>
          <a:p>
            <a:pPr/>
            <a:r>
              <a:t>&gt;“Must we, in this period of the flourishing of human genius which is penetrating the secrets of nature and harnessing its mighty forces, put up with the preservation of relations that existed between people when man was still a beast?…</a:t>
            </a:r>
          </a:p>
          <a:p>
            <a:pPr/>
          </a:p>
          <a:p>
            <a:pPr/>
            <a:r>
              <a:t>&gt;“Time is a good adviser, or as the Russian people say, ‘Take counsel of one's pillow’. This is a wise saying…. </a:t>
            </a:r>
          </a:p>
          <a:p>
            <a:pPr/>
          </a:p>
          <a:p>
            <a:pPr/>
            <a:r>
              <a:t>&gt;“We shall do everything we can to tilt the barometer's hand away from ‘Storm’ and even from ‘Changeable’ to show ‘Fine’…</a:t>
            </a:r>
          </a:p>
          <a:p>
            <a:pPr/>
          </a:p>
          <a:p>
            <a:pPr/>
            <a:r>
              <a:t>&gt;“I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a:p>
          <a:p>
            <a:pPr/>
            <a:r>
              <a:t>&gt;“In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Shape 233"/>
          <p:cNvSpPr/>
          <p:nvPr>
            <p:ph type="sldImg"/>
          </p:nvPr>
        </p:nvSpPr>
        <p:spPr>
          <a:prstGeom prst="rect">
            <a:avLst/>
          </a:prstGeom>
        </p:spPr>
        <p:txBody>
          <a:bodyPr/>
          <a:lstStyle/>
          <a:p>
            <a:pPr/>
          </a:p>
        </p:txBody>
      </p:sp>
      <p:sp>
        <p:nvSpPr>
          <p:cNvPr id="234" name="Shape 234"/>
          <p:cNvSpPr/>
          <p:nvPr>
            <p:ph type="body" sz="quarter" idx="1"/>
          </p:nvPr>
        </p:nvSpPr>
        <p:spPr>
          <a:prstGeom prst="rect">
            <a:avLst/>
          </a:prstGeom>
        </p:spPr>
        <p:txBody>
          <a:bodyPr/>
          <a:lstStyle/>
          <a:p>
            <a:pPr/>
            <a:r>
              <a:t>Soviet Union paramount leader Nikita Khrushchev, who ruled from 1956 to 1964, was the last true communist. He the last who was certain that the Soviet union was the wave of the future and the road to Utopia. Aleksey Kosygin, by contrast, was hopeful, But he knew something about the economy and economics. He believed that the triumph of socialism on the level of production and living standards would require a lot of hard work.</a:t>
            </a:r>
          </a:p>
          <a:p>
            <a:pPr/>
          </a:p>
          <a:p>
            <a:pPr/>
            <a:r>
              <a:t>During World War II Kosygin had managed the move of the Soviet industry out of territories soon to be overrun by the Nazi Army: an extraordinary managerial accomplishment, and one about which I know much too little. By March 1959 Kosygin had been promoted to run the Soviet Union’s State Planning Committee. In 1964 Nikita Khrushchev was removed from office: In the judgment of his colleagues, he had tried to implement too many unsuccessful “hair-brained” scheme’s.</a:t>
            </a:r>
          </a:p>
          <a:p>
            <a:pPr/>
          </a:p>
          <a:p>
            <a:pPr/>
            <a:r>
              <a:t>Kosygin, Leonid Breznitz, and Nikolai Podgorny then formed a triumvirate to rule the Soviet union. However, previously, all attempts at collective rule had proven unstable. This triumvirate was to be no exception.</a:t>
            </a:r>
          </a:p>
          <a:p>
            <a:pPr/>
          </a:p>
          <a:p>
            <a:pPr/>
            <a:r>
              <a:t>Initially, in the latter half of the 1960s, Kosygin was the most prominent figure. He ran the economy. He ran arms control talks with the US. He was responsible for relations with Eastern European satellites. </a:t>
            </a:r>
          </a:p>
          <a:p>
            <a:pPr/>
          </a:p>
          <a:p>
            <a:pPr/>
            <a:r>
              <a:t>However, the Prague Spring in 1968 resulted in a severe backlash against him: Too reformist, too soft, two willing to question the system—and the fact that the Communist Party of Czechoslovakia had attempted to move away from the Soviet model showed that a stricter lockdown was necessary. By 1971 it was “the Politburo led by Brezhnev”, and Kosygin was in eclipse.</a:t>
            </a:r>
          </a:p>
          <a:p>
            <a:pPr/>
          </a:p>
          <a:p>
            <a:pPr/>
            <a:r>
              <a:t>Before his eclipse, however, Kosygin had recognized that the Soviet economy was in trouble, and attempted its reform.</a:t>
            </a:r>
          </a:p>
          <a:p>
            <a:pPr/>
          </a:p>
          <a:p>
            <a:pPr/>
            <a:r>
              <a:t>The reformers’ belief was that the increasing complexity of economic relations was greatly reducing the effectiveness of the existing system of planning. It did not provide incentives to produce goods of high-quality, or to produce them efficiently. It, rather, focused attention on achieving one target and one target only: for example, the number of T-34 tanks that could start up and shoot at least one round when they came off the assembly line. All else was subordinated to achieving the single quantitative metric that the planners could see and focus on. </a:t>
            </a:r>
          </a:p>
          <a:p>
            <a:pPr/>
          </a:p>
          <a:p>
            <a:pPr/>
            <a:r>
              <a:t>With respect to Magnitogorsk’s production of T 34C tanks, the center can command Magnitogorsk to receive big flows of raw materials. The center can require that managers beg, buy, borrow, steal, and trade for the rest of what they need, all the while threatening to tell the higher-ups who was uncooperative with them and impeded the plan. The managers can then show the final output: the tank starts up, drives off the assembly line, and shoots a round. That the tank is a piece of crap as far as its quality is concerned is not a problem: The tank will only last for 14 hours in battle before the Nazis destroy it. And it will certainly be committed to a campaign in which it will see those 14 hours of battle before it has time to rust for more than six months.</a:t>
            </a:r>
          </a:p>
          <a:p>
            <a:pPr/>
          </a:p>
          <a:p>
            <a:pPr/>
            <a:r>
              <a:t>But that was no way to run the railroad that was a much more complicated, much more differentiated, modern economy.</a:t>
            </a:r>
          </a:p>
          <a:p>
            <a:pPr/>
          </a:p>
          <a:p>
            <a:pPr/>
            <a:r>
              <a:t>In the middle of the 1960s, Fidel Castro and Che Guevara were in charge in Cuba. They decided they wanted to make Cuba richer. Cuba exported sugar. Sugar was a high priced commodity on the world market. They decided that if they could make Cuba export 30% more sugar, they would have many more resources to grow the Cuban economy. </a:t>
            </a:r>
          </a:p>
          <a:p>
            <a:pPr/>
          </a:p>
          <a:p>
            <a:pPr/>
            <a:r>
              <a:t>So they called for a 10,000,000 ton annual sugar harvest. </a:t>
            </a:r>
          </a:p>
          <a:p>
            <a:pPr/>
          </a:p>
          <a:p>
            <a:pPr/>
            <a:r>
              <a:t>In order to achieve that harvest, they tried to borrow from the Soviet tradition and from the Maoist tradition as well: They laid out a plan for planting     getting the machetes into the cane fields and then for transporting the cane to the factories. They called upon the people of Cuba to make a great effort for the common good and put down their usual tools so they could go into the sugarcane fields, pick up the machetes, thus providing the extra labor force needed to cut the harvest produced by the extra-thick and extra-extensive plantings.</a:t>
            </a:r>
          </a:p>
          <a:p>
            <a:pPr/>
          </a:p>
          <a:p>
            <a:pPr/>
            <a:r>
              <a:t>Did it work? No. </a:t>
            </a:r>
          </a:p>
          <a:p>
            <a:pPr/>
          </a:p>
          <a:p>
            <a:pPr/>
            <a:r>
              <a:t>Sugarcane is more complicated then steel. </a:t>
            </a:r>
          </a:p>
          <a:p>
            <a:pPr/>
          </a:p>
          <a:p>
            <a:pPr/>
            <a:r>
              <a:t>It has to be cut at the right time, when it is ripe. And unskilled workers fresh from the cities do not know when it is ripe. It’has to be stacked and transported quickly to the factories, before the sugar rots away. Extra drivers brought into the fields have no clue. They do not understand the necessity. Their livelihoods do not depend on the cane being high-quality when it arrives at the factory door. So they see little reason not to idle and delay.</a:t>
            </a:r>
          </a:p>
          <a:p>
            <a:pPr/>
          </a:p>
          <a:p>
            <a:pPr/>
            <a:r>
              <a:t>If you want to push decision making out to the periphery where the information is, and if you want managers who know what is going on to make decisions that involve tradeoffs among which good things to produce and which resources to use to produce them, then there are requirements. They have to take the prices they face—not the commands of the ministry—seriously, and that means that the prices they face have to be ones that correspond to societal utility, not ones that get applause from bureaucrats when they are set at particular values. </a:t>
            </a:r>
          </a:p>
          <a:p>
            <a:pPr/>
          </a:p>
          <a:p>
            <a:pPr/>
            <a:r>
              <a:t>And if you give managers the freedom to set their own prices, you need to be sure that there is no monopoly power in the system.</a:t>
            </a:r>
          </a:p>
          <a:p>
            <a:pPr/>
          </a:p>
          <a:p>
            <a:pPr/>
            <a:r>
              <a:t>Thus the answer to “can you be just a little bit market?” is, inevitably, “no”.</a:t>
            </a:r>
          </a:p>
          <a:p>
            <a:pPr/>
          </a:p>
          <a:p>
            <a:pPr/>
            <a:r>
              <a:t>The problem for Kosygin, and for the Soviet Union, was that his reforms involved re-introducing elements of the market system into the Soviet economy. And in the end his colleagues in the bureaucracy reacted the conclusion that it just could not be done. You cannot be just a little bit pregnant: you could not have a system that was mostly central planning, with a little bit of market allocation.</a:t>
            </a:r>
          </a:p>
          <a:p>
            <a:pPr/>
          </a:p>
          <a:p>
            <a:pPr/>
            <a:r>
              <a:t>You can go full-hog with reform. You can take the China road. Proclaim Deng Xiaoping’s “to get rich is glorious”. Turn your local government officials into a full-fledged business class, by assisting them in starting township and village enterprises. Then the profits can be devoted to accomplishing local projects that please higher-ups. Then the managerial jobs in the enterprises can be allocated to smart clients and relatives who need careers. Then the demand by the TVEs can be channeled to private startups in which local officials and party bosses have substantial silent ownership interests. And at the end of the process you have socialism with Chinese characteristics—or rather state capitalism with Chinese characteristics and some socialist utopian aspirations.</a:t>
            </a:r>
          </a:p>
          <a:p>
            <a:pPr/>
          </a:p>
          <a:p>
            <a:pPr/>
            <a:r>
              <a:t>Or you can stick to bureaucratic central planning, with its inefficiences kept from causing the economy to freeze-up completely by making ad hoc adjustments through patronage networks and via corruption.</a:t>
            </a:r>
          </a:p>
          <a:p>
            <a:pPr/>
          </a:p>
          <a:p>
            <a:pPr/>
            <a:r>
              <a:t> You cannot stop halfway.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r>
              <a:t>Economist Evsei Lieberman had already been allowed in 1962 to publish in Pravda an article arguing for the re-introduction of profitability as a key economic indicator: workers and managers should be materially rewarded if their enterprises were profitable, and materially sanctioned if their enterprises were not. If it is productive and useful for society, Lieberman argued, the government should make it profitable for the enterprise. And then, having set prices appropriately to correspond with societal values, the government could step back and no longer issue inefficient and often nonsensical commands.</a:t>
            </a:r>
          </a:p>
          <a:p>
            <a:pPr/>
          </a:p>
          <a:p>
            <a:pPr/>
            <a:r>
              <a:t>The reforms that Kosygin attempted to introduce had four major elements:</a:t>
            </a:r>
          </a:p>
          <a:p>
            <a:pPr/>
          </a:p>
          <a:p>
            <a:pPr/>
            <a:r>
              <a:t>First, firms would be rewarded if they were profitable. A fraction of the extra profits would then be earmarked for the business, for it to use to acquire capital equipment, acquire better housing for its workers, spend on bonuses for workers, or spend on other government-approved uses. </a:t>
            </a:r>
          </a:p>
          <a:p>
            <a:pPr/>
          </a:p>
          <a:p>
            <a:pPr/>
            <a:r>
              <a:t>A second was that the government should reset wholesale prices so that the prices were realistically tied to actual costs to society. </a:t>
            </a:r>
          </a:p>
          <a:p>
            <a:pPr/>
          </a:p>
          <a:p>
            <a:pPr/>
            <a:r>
              <a:t>A third was that enterprises were required to make their own decisions: determine what and what kind and what exact variety of things they would produce, determine how many workers to hire, and set up their own long-term relationships with upstream suppliers and downstream customers.</a:t>
            </a:r>
          </a:p>
          <a:p>
            <a:pPr/>
          </a:p>
          <a:p>
            <a:pPr/>
            <a:r>
              <a:t>And, fourth, the number of policy targets that an enterprise had to report to its ministry (and explain if it failed to meet them) was reduced from 30 to 9.</a:t>
            </a:r>
          </a:p>
          <a:p>
            <a:pPr/>
          </a:p>
          <a:p>
            <a:pPr/>
            <a:r>
              <a:t>By the end of 1966, more than 700 enterprises comprising some 20% of the economy were on the new system. By the end of 1968, it was nationwide.</a:t>
            </a:r>
          </a:p>
          <a:p>
            <a:pPr/>
          </a:p>
          <a:p>
            <a:pPr/>
            <a:r>
              <a:t>Up until then, managers had followed a standard game: underestimate your resources and productive capacities during the planning stage, so that your targets are set low enough that you can overfulfill them in the implementation stage. The new system confused them. </a:t>
            </a:r>
          </a:p>
          <a:p>
            <a:pPr/>
          </a:p>
          <a:p>
            <a:pPr/>
            <a:r>
              <a:t>Moreover any system that proposes to remove power to control and extort from bureaucrats is going to face obstacles. Ministry officials continued to issue commands that they were not supposed to to enterprise managers—and they still decided on what the enterprise managers’ next postings would be.</a:t>
            </a:r>
          </a:p>
          <a:p>
            <a:pPr/>
          </a:p>
          <a:p>
            <a:pPr/>
            <a:r>
              <a:t>Wholesale metal ore and hydrocarbon fuel prices went way up. Consumers found themselves paying higher prices, for firms introduced new expensive and withdrew old cheap models that did not enhance their proofitability. Yet the pace of economic growth picked up. In retrospect, 1966-1970 was the golden age. </a:t>
            </a:r>
          </a:p>
          <a:p>
            <a:pPr/>
          </a:p>
          <a:p>
            <a:pPr/>
            <a:r>
              <a:t>However, the central planners were not satisfied. Kosygin lost influence with Czechoslovakia’s drive to create “socialism with a human face”, and with the subsequent Soviet military overthrow of the government. Many reforms were reversed. Kosygin, now in a secondary position, pushed on. He demanded that the Ninth Five Year Plan increase the Soviet consumer standard of living by 50%. It did not.</a:t>
            </a:r>
          </a:p>
          <a:p>
            <a:pPr/>
          </a:p>
          <a:p>
            <a:pPr/>
            <a:r>
              <a:t>Kosygin proposed that the Tenth Five Year Plan of 1976-1980 be a “plan of quality” and focus on further expanding production of consumer goods. Brezhnev vetoed it: in his view, for 25% of industrial production to be devoted to consumer goods—with the rest devoted to investment goods, and the military—was more than enough. Kosygin lamented that the requirements of the military would be the grave of the Soviet economy, and lead it to ruin.</a:t>
            </a:r>
          </a:p>
          <a:p>
            <a:pPr/>
          </a:p>
          <a:p>
            <a:pPr/>
            <a:r>
              <a:t>One-third of all investment was devoted to agriculture—ten times its share of the Soviet economy. Agriculture had emerged as the most backward and inefficient sector in the USSR. Odessa had exported more grain than any other port in the world before 1914. But by the end of the 1970s the USSR could not produce enough of staple grains to feed itself.</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r>
              <a:t>Yet in the late 1980s it all came tumbling down. Soviet General Secretary Mikhail Gorbachev decided to try to reform the system. And intead of being reformed, it collapsed.</a:t>
            </a:r>
          </a:p>
          <a:p>
            <a:pPr/>
          </a:p>
          <a:p>
            <a:pPr/>
            <a:r>
              <a:t>The late Yegor Gaidar liked to tell the story of the collapse through the lens of oil and wheat—two key commodiites in the economy of the Soviet Union</a:t>
            </a:r>
          </a:p>
          <a:p>
            <a:pPr/>
          </a:p>
          <a:p>
            <a:pPr/>
            <a:r>
              <a:t>But first, back to 1928 and 1929. Back then, as Gaidar put it:</a:t>
            </a:r>
          </a:p>
          <a:p>
            <a:pPr/>
          </a:p>
          <a:p>
            <a:pPr/>
            <a:r>
              <a:t>&gt;Bukharin and Rykov essentially told Stalin: ‘In a peasant country, it is impossible to extract grain by force. There will be civil war’. Stalin answered, ‘I will do it nonetheless’. </a:t>
            </a:r>
          </a:p>
          <a:p>
            <a:pPr/>
          </a:p>
          <a:p>
            <a:pPr/>
            <a:r>
              <a:t>As of 1950 Khrushchev was dealing with the consequences of the backward, enserfed agricultural sector of collective farms managed by party bosses controlling workers who had little stake in productivity or production that Stalin had created. We think that 25% of Soviet agricultural output came from the 2% of the land that the collective farms allowed their workers to grow and sell on their own. </a:t>
            </a:r>
          </a:p>
          <a:p>
            <a:pPr/>
          </a:p>
          <a:p>
            <a:pPr/>
            <a:r>
              <a:t>And as of 1950, Khrushchev was writing:</a:t>
            </a:r>
          </a:p>
          <a:p>
            <a:pPr/>
          </a:p>
          <a:p>
            <a:pPr/>
            <a:r>
              <a:t>&gt;In the last fifteen years, we have not increased the collection of grain. Meanwhile, we are experiencing a radical increase of urban population. How can we resolve this problem?</a:t>
            </a:r>
          </a:p>
          <a:p>
            <a:pPr/>
          </a:p>
          <a:p>
            <a:pPr/>
            <a:r>
              <a:t>The decision made, implemented under Khrushchev’s rule, was to throw resources at the problem: large projects and a tremendous extension of land put under wheat and rye cultivation. It did not work. In 1963 the USSR informed its allies that it would no longer be able to ship them wheat and rye. In 1965 it began to buy wheat and year on the world market. And after 1970, wheat and rye prodcution in the Soviet Union was stagnant: year-to-year fluctuations around 65 million tons per year that was the harvest. </a:t>
            </a:r>
          </a:p>
          <a:p>
            <a:pPr/>
          </a:p>
          <a:p>
            <a:pPr/>
            <a:r>
              <a:t>Russia before World War I had been the world’s largest wheat exporter, and Odessa the world’s largest wheat export port. The post-1970 Soviet Union became the world’s largest wheat importer. </a:t>
            </a:r>
          </a:p>
          <a:p>
            <a:pPr/>
          </a:p>
          <a:p>
            <a:pPr/>
            <a:r>
              <a:t>How to pay for food imports? Russian military hardware could not be sold to wheat and rye exporting nations, even had they wanted. And other Russian industrial production was of too low quality to be attractive to buyers abroad in Canada and the United States. But the USSR had to pay for its grain by selling something. And it did have oil and natural gas surplus to its needs.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r>
              <a:t>Thus the post-1970 Soviet economy’s ability to feed its people with staple wheat and rye bread on the shelves hinged on its ability to earn hard currency by exporting oil and natural gas. It may be that the collapse of the Soviet economy and the Soviet model was delayed for a decade by the more-than-tripling of world real oil prices during the OPEC decade of the 1970s. For the western Siberian oil and gas fields came through—although the Soviet Union could not calculate whether its concentration of resources on their exploitation was economically productive in the long run or not.</a:t>
            </a:r>
          </a:p>
          <a:p>
            <a:pPr/>
          </a:p>
          <a:p>
            <a:pPr/>
            <a:r>
              <a:t>Did this save the USSR for a decade? The USSR did manage to put bread on the shelves of the stores. If it had not managed to reliably put bread on the shelves, would it have fallen a decade earlier? Or did the fact that it could buy grain keep it from a “Chinese reform” until it was too late? And would a late-Kosygin “Chinese reform” have gotten Kosygin the trust and political capital Deng Xiaoping’s dissolution of the collective farms won for him? Or was Soviet agriculture too mechanized for a return to peasant farming to have been productive? Deep questions I do not know the answer to.</a:t>
            </a:r>
          </a:p>
          <a:p>
            <a:pPr/>
          </a:p>
          <a:p>
            <a:pPr/>
            <a:r>
              <a:t>Yegor Gaidar certainly traced the collapse of the Soviet Union to the Saudi decision at the end of 1985 to resume pumping oil at capacity, and thus to crash the price of oil, largely to curb the ambitions of Iran’s theocrats. </a:t>
            </a:r>
          </a:p>
          <a:p>
            <a:pPr/>
          </a:p>
          <a:p>
            <a:pPr/>
            <a:r>
              <a:t>How was the Soviet Union to respond? Stop supplying its eastern European satellites with hydrocarbons? Cut domestic grain rations and supplies substantially? Shift industrial production from the military to export manufactures? </a:t>
            </a:r>
          </a:p>
          <a:p>
            <a:pPr/>
          </a:p>
          <a:p>
            <a:pPr/>
            <a:r>
              <a:t>The Soviet Union had no competence to do the third. </a:t>
            </a:r>
          </a:p>
          <a:p>
            <a:pPr/>
          </a:p>
          <a:p>
            <a:pPr/>
            <a:r>
              <a:t>Its leaders did not believe it could, politically, survive the second. </a:t>
            </a:r>
          </a:p>
          <a:p>
            <a:pPr/>
          </a:p>
          <a:p>
            <a:pPr/>
            <a:r>
              <a:t>And the first meant total ideological defeat: giving up the prizes won from the sacrifices of World War II.</a:t>
            </a:r>
          </a:p>
          <a:p>
            <a:pPr/>
          </a:p>
          <a:p>
            <a:pPr/>
            <a:r>
              <a:t>As Gaider assessed the situation, the Soviet Union started to borrow in 1986.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Shape 266"/>
          <p:cNvSpPr/>
          <p:nvPr>
            <p:ph type="sldImg"/>
          </p:nvPr>
        </p:nvSpPr>
        <p:spPr>
          <a:prstGeom prst="rect">
            <a:avLst/>
          </a:prstGeom>
        </p:spPr>
        <p:txBody>
          <a:bodyPr/>
          <a:lstStyle/>
          <a:p>
            <a:pPr/>
          </a:p>
        </p:txBody>
      </p:sp>
      <p:sp>
        <p:nvSpPr>
          <p:cNvPr id="267" name="Shape 267"/>
          <p:cNvSpPr/>
          <p:nvPr>
            <p:ph type="body" sz="quarter" idx="1"/>
          </p:nvPr>
        </p:nvSpPr>
        <p:spPr>
          <a:prstGeom prst="rect">
            <a:avLst/>
          </a:prstGeom>
        </p:spPr>
        <p:txBody>
          <a:bodyPr/>
          <a:lstStyle/>
          <a:p>
            <a:pPr/>
            <a:r>
              <a:t>The last general secretary of the Communist Party of the Soviet Union was Mikhail Gorbachev. He was relatively young when chosen: not one of the gerontocrats of the Brezhnev era. He had a good reputation as a friendly glad-hander and an excellent manager. He had won a reputation as a guy who could make the trains run on time, for he could keep all the people under him pulling in harness. </a:t>
            </a:r>
          </a:p>
          <a:p>
            <a:pPr/>
          </a:p>
          <a:p>
            <a:pPr/>
            <a:r>
              <a:t>But he was also thought to be tough enough for the job in a situation in which the party bosses understood they were in trouble and were seeking a leader, a boss: "a bright smile, but his smile shows iron teeth" was how Gorbachev was described. And the party bosses who chose him hoped he would save them, somehow.</a:t>
            </a:r>
          </a:p>
          <a:p>
            <a:pPr/>
          </a:p>
          <a:p>
            <a:pPr/>
            <a:r>
              <a:t>Gorbachev came early to the conclusion that it was the party itself that was the principal obstacle to reform. Party members and party bosses had relatively cushy positions in the Russia of really existing socialism. The system ran off of networks of patrons and clients, networks of bribees and bribers, commands from above that pretended to have relevance to the economic situation on the ground and messages from underlings pretending to obey—and all the while a combination of commands, redistributions, purchases, bribes, beggary, and favors offered, received, called in, and extracted kept the system bumping alone. But any reform would disrupt these webs of licit and illicit social network transactions that were the basis for the social power of the nomenklatura: those on the list of those worthy for positions of authority.</a:t>
            </a:r>
          </a:p>
          <a:p>
            <a:pPr/>
          </a:p>
          <a:p>
            <a:pPr/>
            <a:r>
              <a:t>Gorbachev’s central idea was to rally society and society’s demand for reform to overawe the party. There would be glasnost: free discussion and debate, about what had gone wrong, where the system was inadequate, and about how to fix it. That process of glasnost would lead to a societal consensus, led by Gorbachev, as to how to undertake perestroika: restructuring and reform. The party bosses would then have no choice but to acceded to the reform plans of the charismatic Gorbachev.</a:t>
            </a:r>
          </a:p>
          <a:p>
            <a:pPr/>
          </a:p>
          <a:p>
            <a:pPr/>
            <a:r>
              <a:t>The problem was that Gorbachev never had any sense of what form perestroika could possibly take. </a:t>
            </a:r>
          </a:p>
          <a:p>
            <a:pPr/>
          </a:p>
          <a:p>
            <a:pPr/>
            <a:r>
              <a:t>In China, Deng Xiaoping did have a sense. Start by dismantling the party official-bossed collective farms and returning the land to the peasants. Chinese agriculture at the end of the 1970s was not that mechanized—it was still mostly done by hand. Dissolving the collective farms was easy. You then immediately doubled the standard of living of the peasants and increased agricultural production by more than 50%. Much richer peasants in the countryside, cheaper staple rice and wheat in the cities, and a renewed flow of high-quality market garden produce and meat from farms near the cities. Those would win enormous political credit for a régime that was perceived as a new broom—even though, before his purging in 1966, Deng Xiaoping had been among the oldest of old brooms.</a:t>
            </a:r>
          </a:p>
          <a:p>
            <a:pPr/>
          </a:p>
          <a:p>
            <a:pPr/>
            <a:r>
              <a:t>But then Xiaojing understood the most important thing: for China since 1975, the most important thing about the cat is not whether the cat is white or red, the most important thing is whether the cat fails or succeeds in catching the mouse.</a:t>
            </a:r>
          </a:p>
          <a:p>
            <a:pPr/>
          </a:p>
          <a:p>
            <a:pPr/>
            <a:r>
              <a:t>Then you use government revenues to keep the old central planning industrial apparatus on life support, while you use the TVEs as your motor of economic growth in a way very pleasing to the party cadres. You bet that growth will be fast enough that in the end the subsidies to the inefficient central planning industrial apparatus will not be an unsustainable load. And at the end you have turned your nomenklatura into a bourgeoisie. And at the end your long march through agriculture and TVEs has produced state capitalism with Chinese characteristics and utopian socialist aspirations</a:t>
            </a:r>
          </a:p>
          <a:p>
            <a:pPr/>
          </a:p>
          <a:p>
            <a:pPr/>
            <a:r>
              <a:t>In China it worked. </a:t>
            </a:r>
          </a:p>
          <a:p>
            <a:pPr/>
          </a:p>
          <a:p>
            <a:pPr/>
            <a:r>
              <a:t>In Russia it might well not have worked. </a:t>
            </a:r>
          </a:p>
          <a:p>
            <a:pPr/>
          </a:p>
          <a:p>
            <a:pPr/>
            <a:r>
              <a:t>But in Russia it was never tried. </a:t>
            </a:r>
          </a:p>
          <a:p>
            <a:pPr/>
          </a:p>
          <a:p>
            <a:pPr/>
            <a:r>
              <a:t>And nothing else was tried, for there was no consensus from below and no plan from above.</a:t>
            </a:r>
          </a:p>
          <a:p>
            <a:pPr/>
          </a:p>
          <a:p>
            <a:pPr/>
            <a:r>
              <a:t>In the end Gorbachev was overthrown in a coup. Yeltsin led a demonstration in Moscow. The coup plotters lost their nerve—or perhaps found that they did not have police support. The Soviet Union collapsed. And Boris Yeltsin took over in Russia.</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r>
              <a:t>One person who saw this most clearly what was to come from the Soviet Union and really-existing socialism was the German classical liberal Max Weber.:</a:t>
            </a:r>
          </a:p>
          <a:p>
            <a:pPr/>
            <a:r>
              <a:t> </a:t>
            </a:r>
          </a:p>
          <a:p>
            <a:pPr/>
            <a:r>
              <a:t>&gt;History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 socialized enterprises would become bureaucratic.</a:t>
            </a:r>
          </a:p>
          <a:p>
            <a:pPr/>
          </a:p>
          <a:p>
            <a:pPr/>
            <a:r>
              <a:t>&gt;There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a:p>
          <a:p>
            <a:pPr/>
            <a:r>
              <a:t>&gt;[Bureaucracy] together with the machine is busy fabricating the shell of bondage which men will perhaps be forced to inhabit as powerless as the fellahs of ancient Egypt. Who would want to deny that such a potentiality lies in the womb of the future?</a:t>
            </a:r>
          </a:p>
          <a:p>
            <a:pPr/>
            <a:r>
              <a:t> </a:t>
            </a:r>
          </a:p>
          <a:p>
            <a:pPr/>
            <a:r>
              <a:t>This was written in 1917. </a:t>
            </a:r>
          </a:p>
          <a:p>
            <a:pPr/>
          </a:p>
          <a:p>
            <a:pPr/>
            <a:r>
              <a:t>Weber was right. From the perspective of 1990 when the Soviet Union fell or of today in 2020, there is little to add. One slogan of the turn of the century American labor movements was “one big union”. The slogan of twentieth century socialism might as well have been “one big bureaucracy”.</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Shape 273"/>
          <p:cNvSpPr/>
          <p:nvPr>
            <p:ph type="sldImg"/>
          </p:nvPr>
        </p:nvSpPr>
        <p:spPr>
          <a:prstGeom prst="rect">
            <a:avLst/>
          </a:prstGeom>
        </p:spPr>
        <p:txBody>
          <a:bodyPr/>
          <a:lstStyle/>
          <a:p>
            <a:pPr/>
          </a:p>
        </p:txBody>
      </p:sp>
      <p:sp>
        <p:nvSpPr>
          <p:cNvPr id="274" name="Shape 274"/>
          <p:cNvSpPr/>
          <p:nvPr>
            <p:ph type="body" sz="quarter" idx="1"/>
          </p:nvPr>
        </p:nvSpPr>
        <p:spPr>
          <a:prstGeom prst="rect">
            <a:avLst/>
          </a:prstGeom>
        </p:spPr>
        <p:txBody>
          <a:bodyPr/>
          <a:lstStyle/>
          <a:p>
            <a:pPr/>
            <a:r>
              <a:t>Outside of the former Soviet Union, the end of really existing socialism saw the former nomenklatura no longer in dominant control. Inside the former Soviet Union, the former nomenklatura were still in control. And that shaped everything.</a:t>
            </a:r>
          </a:p>
          <a:p>
            <a:pPr/>
          </a:p>
          <a:p>
            <a:pPr/>
            <a:r>
              <a:t>Boris Yeltsin’s first decision was to recognize necessity: to  decontrol agricultural prices, and radically move to a market economy. It was, as Gaidar told me, either that or send the Red Army into the countryside to collect the harvest at gunpoint. Staliin had done that. It had not worked out well. It was better to try something else.</a:t>
            </a:r>
          </a:p>
          <a:p>
            <a:pPr/>
          </a:p>
          <a:p>
            <a:pPr/>
            <a:r>
              <a:t>But the rapid move to a market economy involved the unwinding of the favor- and network-based division of labor that the Soviet economy had possessed, while attempting at the same time to build up a market-economy division of labor while the wrecking was ongoing. This was not easy to do. Measured in constant dollars of 2011’s purchasing power, the annual real GDP of the Russian Federation fell from $3.2 trillion—about $21,000 per capita—in 1990 to $2.1 trillion—about $14,000 per capita—in 1994, and then was still only $2.1 trillion in 1999. Half of this decline was a decline in the military. </a:t>
            </a:r>
          </a:p>
          <a:p>
            <a:pPr/>
          </a:p>
          <a:p>
            <a:pPr/>
            <a:r>
              <a:t>You can argue that improved efficiency in allocating goods to those who valued them made up for the decline. But if you do that, you also have to recognize that a sharp increase in inequality greatly reduced any utilitarian estimate of societal wellbeing. Russia, in what counts for people, was 20% poorer from 1994-1999 than it had been under Gorbachev.</a:t>
            </a:r>
          </a:p>
          <a:p>
            <a:pPr/>
          </a:p>
          <a:p>
            <a:pPr/>
            <a:r>
              <a:t>Moreover, the swift movement to a market economy gave state enterprises freedom. But state enterprises were still bossed  by ex-nomenklatura members. The obvious thing for an ex-omenklatura member who bossed a state company to do was for him to start up a private company that he owned on the side, and then for him to give everything of value from the company he managed to the company he owned.</a:t>
            </a:r>
          </a:p>
          <a:p>
            <a:pPr/>
          </a:p>
          <a:p>
            <a:pPr/>
            <a:r>
              <a:t>Could this process of the expropriation of the state sector have been stopped? The Chinese Communist Party retained control and authority over the managers of the state sector. But Boris Yeltsin had no such levers of control. </a:t>
            </a:r>
          </a:p>
          <a:p>
            <a:pPr/>
          </a:p>
          <a:p>
            <a:pPr/>
            <a:r>
              <a:t>The hope was for voucher privatization: transfer ownership of Russian enterprises to the people at large, and then let shareholders elect boards of directors that would control and curb the tunneling of productive resources into the hands of the ex-nomenklatura. It did not work. The people who served on boards of directors were still enmeshed in their favor networks: you let me tunnel valued property out of the enterprise I run and I will let you tunnel valued property out of the enterprise that you run. And the dismantling of the really existing socialist division of labor generated high unemployment: if you wanted to keep your job, it was wise to sell your voucher privatization shares to your factory boss at an attractive price. </a:t>
            </a:r>
          </a:p>
          <a:p>
            <a:pPr/>
          </a:p>
          <a:p>
            <a:pPr/>
            <a:r>
              <a:t>The nadir was reached in loans=for-shares: the transfer of the crown jewels of ownership of the Russian economy to a small group of plutocrats in exchange for their support for Yeltsin’s reelection. The U.S. Treasury protested: bad economics, bad political economy, bad politics, and short-sighted to boost. The US State Department believed that the United States had few levers, and should definitely not threaten to cut off subsidies to Yeltsin. And U.S. President Bill Clinton had bonded with Yeltsin: one charismatic and undisciplined politician understanding another one's limited room for maneuve,r and being willing to cut him some slack.</a:t>
            </a:r>
          </a:p>
          <a:p>
            <a:pPr/>
          </a:p>
          <a:p>
            <a:pPr/>
            <a:r>
              <a:t>Russia at the end of the Yeltsin years was extremely unequal and quite poor. And Yeltsin decided that the country needed at its head an ex-KGB agent who could boss the plutocrats: Vladimir Putin. Putin took control just as Russia was about to realize the bonanza of rising energy prices: oil that had averaged $20/barrel over Yeltsin was to average $50/barrel over Putin’s first decade in control, and then $90 for the first half of his second decade before its fall in 2015 back to $50.</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Shape 280"/>
          <p:cNvSpPr/>
          <p:nvPr>
            <p:ph type="sldImg"/>
          </p:nvPr>
        </p:nvSpPr>
        <p:spPr>
          <a:prstGeom prst="rect">
            <a:avLst/>
          </a:prstGeom>
        </p:spPr>
        <p:txBody>
          <a:bodyPr/>
          <a:lstStyle/>
          <a:p>
            <a:pPr/>
          </a:p>
        </p:txBody>
      </p:sp>
      <p:sp>
        <p:nvSpPr>
          <p:cNvPr id="281" name="Shape 281"/>
          <p:cNvSpPr/>
          <p:nvPr>
            <p:ph type="body" sz="quarter" idx="1"/>
          </p:nvPr>
        </p:nvSpPr>
        <p:spPr>
          <a:prstGeom prst="rect">
            <a:avLst/>
          </a:prstGeom>
        </p:spPr>
        <p:txBody>
          <a:bodyPr/>
          <a:lstStyle/>
          <a:p>
            <a:pPr/>
            <a:r>
              <a:t>Bouyed by higher oil price—up from $20 a barrel to $50 a barrel, and then $80, and then back to 50 again —Putin’s Russia has become considerably richer than Boris Yeltsin's or Mikhail Gorbachev's Russia. Russian real national income today is something like $26,000 per capita, as opposed to $14,000 per capita under Yeltsin, and $21,000 per capita under Gorbachev. Figure that, with the Soviet Union’s superpower level of military spending, and the really existing socialist level of allocative inefficiency, the 21,000 per capita under Gorbachev was probably worth only 16,000 or so. Russia today is richer then under communism.</a:t>
            </a:r>
          </a:p>
          <a:p>
            <a:pPr/>
          </a:p>
          <a:p>
            <a:pPr/>
            <a:r>
              <a:t>Russia today is also an example of a form of political economy that we thought was dead. We might as well call it what people called it in the 1930s, and what Mussolini who founded this form called it: fascism. </a:t>
            </a:r>
          </a:p>
          <a:p>
            <a:pPr/>
          </a:p>
          <a:p>
            <a:pPr/>
            <a:r>
              <a:t>Under Putin, Russia has moved from crony capitalism to state capitalism: plutocracy controlled by the state and managed via a leader focused on national self-assertion and creating national pride. </a:t>
            </a:r>
          </a:p>
          <a:p>
            <a:pPr/>
          </a:p>
          <a:p>
            <a:pPr/>
            <a:r>
              <a:t>The state owns and controls increasingly the commanding heights of the economy: finance, energy, and media for propaganda purposes. The state makes sure that other important key sectors—construction, transportation, high-tech—are in the hands of reliable partners, and partners who are not reliable wind up in jail, or dead. </a:t>
            </a:r>
          </a:p>
          <a:p>
            <a:pPr/>
          </a:p>
          <a:p>
            <a:pPr/>
            <a:r>
              <a:t>Under Putin, strategic energy exports are used as instruments for foreign policy. Higher living standards have been delivered to the people by redistributing wealth from the energy boom. The concentration of wealth has increased still further. And popular approval has been sought via an assertive foreign policy—the conquest of the Crimea, an attempt to establish a Monroe doctrine for the "near abroad" of those countries within the boundaries of the former Soviet Union, and more recently an attempt to project Russian power still further.</a:t>
            </a:r>
          </a:p>
          <a:p>
            <a:pPr/>
          </a:p>
          <a:p>
            <a:pPr/>
            <a:r>
              <a:t>Nevertheless, Putin's Russia is not the world-shaking ideological and military power of Stalin or even of Brezhnev. It is Muscovy, not the Communist East Bloc, or even the Russian Empire of Tsar Alexander in 1815.</a:t>
            </a:r>
          </a:p>
          <a:p>
            <a:pPr/>
          </a:p>
          <a:p>
            <a:pPr/>
            <a:r>
              <a:t>The lack of structural reform to drive economic growth, a large-scale emigration of skilled and educated workers, and a plutocracy that now fears being creatively destroyed—these are all hobbling Russia's economic growth. And many believe that the stability of Putin’s regime will come under strong threat from anything that significantly reduces the value of its oil exports.</a:t>
            </a:r>
          </a:p>
          <a:p>
            <a:pPr/>
          </a:p>
          <a:p>
            <a:pPr/>
            <a:r>
              <a:t>Nevertheless, it is a “Weimar Russia”—and thus a danger totrhe world.</a:t>
            </a:r>
          </a:p>
          <a:p>
            <a:pPr/>
          </a:p>
          <a:p>
            <a:pPr/>
            <a:r>
              <a:t>Back in the 1990s, with the rise of the BJP party in India and with China's increasing nationalist assertion, I used to say that I feared three things as far as world geopolitics was concerned: Wilhelmine China, National Hinduist India, and Weimar Russia. Wilhelmine China was by analogy with the  German Empire of the early 1910s: a country with an upper class that had lost its societal role and that sought to distract people from the upper class’s parasitic nature by making enemies abroad and then asserting itself against it. National Hinduist India was by analogy with Germany’s Third Reich of the 1930s, with the Muslims of India cast in the role that the Nazis cast Germany's Jews. </a:t>
            </a:r>
          </a:p>
          <a:p>
            <a:pPr/>
          </a:p>
          <a:p>
            <a:pPr/>
            <a:r>
              <a:t>Weimar Russia was by analogy with Germany in the 1920s: a country that had lost an international struggle but, rather than being welcomed and aided by the world community, and so assisted in its tasks of societal development, was or saw itself as treated as a pariah state by others who did not give it proper respect and assistance.</a:t>
            </a:r>
          </a:p>
          <a:p>
            <a:pPr/>
          </a:p>
          <a:p>
            <a:pPr/>
            <a:r>
              <a:t>We have National Hinduist India today. </a:t>
            </a:r>
          </a:p>
          <a:p>
            <a:pPr/>
          </a:p>
          <a:p>
            <a:pPr/>
            <a:r>
              <a:t>And we have Weimar Russia in spades.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Shape 144"/>
          <p:cNvSpPr/>
          <p:nvPr>
            <p:ph type="sldImg"/>
          </p:nvPr>
        </p:nvSpPr>
        <p:spPr>
          <a:prstGeom prst="rect">
            <a:avLst/>
          </a:prstGeom>
        </p:spPr>
        <p:txBody>
          <a:bodyPr/>
          <a:lstStyle/>
          <a:p>
            <a:pPr/>
          </a:p>
        </p:txBody>
      </p:sp>
      <p:sp>
        <p:nvSpPr>
          <p:cNvPr id="145" name="Shape 145"/>
          <p:cNvSpPr/>
          <p:nvPr>
            <p:ph type="body" sz="quarter" idx="1"/>
          </p:nvPr>
        </p:nvSpPr>
        <p:spPr>
          <a:prstGeom prst="rect">
            <a:avLst/>
          </a:prstGeom>
        </p:spPr>
        <p:txBody>
          <a:bodyPr/>
          <a:lstStyle/>
          <a:p>
            <a:pPr/>
            <a:r>
              <a:t>Weber had no inkling of the periodic waves of mass terror required to preserve Communist Party power in the face of the enormous gap between the party's official ideology and its actual practice. In fact, socialism turned out in the direction that but much worse than Weber had anticipated beforehand. For that we have to turn to Rosa Luxemburg—Red Rosa, murdered by the German social democratic government in 1919:</a:t>
            </a:r>
          </a:p>
          <a:p>
            <a:pPr/>
          </a:p>
          <a:p>
            <a:pPr/>
            <a:r>
              <a:t>&gt;Without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a:p>
          <a:p>
            <a:pPr/>
            <a:r>
              <a:t>And neither saw the inefficiency produced by the absence of market signals—the “where should resources move?” signals of prices, and the “this organization needs to shut down” signals of bankruptcy. </a:t>
            </a:r>
          </a:p>
          <a:p>
            <a:pPr/>
          </a:p>
          <a:p>
            <a:pPr/>
            <a:r>
              <a:t>Weber thought really-existing socialism would be regimented and organized—but efficient. Luxemburg thought it would be brutal and dictatorial—but efficient. Neither saw the waste, the lines, the irrationality of economic organization and the degree to which things would run off of corruption, influence, and networks: blat. _</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hape 151"/>
          <p:cNvSpPr/>
          <p:nvPr>
            <p:ph type="sldImg"/>
          </p:nvPr>
        </p:nvSpPr>
        <p:spPr>
          <a:prstGeom prst="rect">
            <a:avLst/>
          </a:prstGeom>
        </p:spPr>
        <p:txBody>
          <a:bodyPr/>
          <a:lstStyle/>
          <a:p>
            <a:pPr/>
          </a:p>
        </p:txBody>
      </p:sp>
      <p:sp>
        <p:nvSpPr>
          <p:cNvPr id="152" name="Shape 152"/>
          <p:cNvSpPr/>
          <p:nvPr>
            <p:ph type="body" sz="quarter" idx="1"/>
          </p:nvPr>
        </p:nvSpPr>
        <p:spPr>
          <a:prstGeom prst="rect">
            <a:avLst/>
          </a:prstGeom>
        </p:spPr>
        <p:txBody>
          <a:bodyPr/>
          <a:lstStyle/>
          <a:p>
            <a:pPr/>
            <a:r>
              <a:t>Outside Images of the USSR: Images in the 1920s and 1930s</a:t>
            </a:r>
          </a:p>
          <a:p>
            <a:pPr/>
            <a:r>
              <a:t>The reality of the Soviet Union in the 1930s was in strong contrast to the image that many outside had of it. Outsiders focused on three things. First, the Soviet Union had eliminated unemployment—in a decade in which unemployment was bitter and pervasive outside of Russia. Second, Soviet production was expanding rapidly—in a decade in which production stagnated elsewhere in the world. Third, shortcomings in the Soviet Union could be blamed on the past: the country’s backwardness, the heritage of the Czars, the necessity of doing everything as fast as possible to strengthen the country and catchup to the advanced industrial powers. “You can’t make an omelette without breaking eggs.”</a:t>
            </a:r>
          </a:p>
          <a:p>
            <a:pPr/>
          </a:p>
          <a:p>
            <a:pPr/>
            <a:r>
              <a:t>And, fourth, outsiders also focused on how the Soviet Union seemed to many to exhibit in extreme trends that were being found all over the industrialized world. Had not the years leading up to 1929 seen the increased monopolization and concentration of the economy? Were not the largest firms in 1929 bigger than whole economies had been half a century earlier? Did not major investment banking firms like J.P. Morgan and Company (in the U.S.), the Deutsche Bank (in Germany), or the Yasuda zaibatsu (in Japan) exercise a remarkable amount of command and control over the economy’s large-scale investment decisions? As Vladimir Lenin had written during World War I:</a:t>
            </a:r>
          </a:p>
          <a:p>
            <a:pPr/>
          </a:p>
          <a:p>
            <a:pPr/>
            <a:r>
              <a:t>&gt;When a large enterprise… on the basis of exact computation of mass data, organizes according to plan the supply of primary raw materials to the extent of two-thirds or three-fourths of all that is necessary for tens of millions of people; when the raw materials are transported to the most suitable place of production, sometimes hundreds or thousands of miles away, in a systematic and organized manner; when a single center directs all the successive stages of work… then it becomes evident that we have socialization of production… that private economic relations and private property relations constitute a shell which is no longer suitable for its contents… [and] which will inevitably be removed…</a:t>
            </a:r>
          </a:p>
          <a:p>
            <a:pPr/>
            <a:br/>
            <a:r>
              <a:t>Yes, the Soviet Union exerted a definite attraction on leftists and non-leftists alike. </a:t>
            </a:r>
          </a:p>
          <a:p>
            <a:pPr/>
          </a:p>
          <a:p>
            <a:pPr/>
            <a:r>
              <a:t>Those like writer Lincoln Steffens returned from Stalin’s Russia saying: “I have seen the future, and it works.” </a:t>
            </a:r>
          </a:p>
          <a:p>
            <a:pPr/>
          </a:p>
          <a:p>
            <a:pPr/>
            <a:r>
              <a:t>And consider, once again, John Maynard Keynes, effete intellectual upper-class snob. He had many reasons to dislike Leninism and the Soviet Union:</a:t>
            </a:r>
          </a:p>
          <a:p>
            <a:pPr/>
          </a:p>
          <a:p>
            <a:pPr/>
            <a:r>
              <a:t>&gt;Brought up in a free air... Red Russia holds too much which is detestable… a creed that does not care how much it destroys the liberty and security of everyday life, which uses deliberately the weapons of persecution, destruction, and international strife... spending millions to suborn spies in every group and family at home…</a:t>
            </a:r>
          </a:p>
          <a:p>
            <a:pPr/>
          </a:p>
          <a:p>
            <a:pPr/>
            <a:r>
              <a:t>He was especially annoyed by its use of Marxism:</a:t>
            </a:r>
          </a:p>
          <a:p>
            <a:pPr/>
          </a:p>
          <a:p>
            <a:pPr/>
            <a:r>
              <a:t>&gt;How can I accept a doctrine which sets up as its bible, above and beyond criticism, an obsolete economic textbook [Marx’s Capital] which I know to be not only scientifically erroneous but without interest or application for the modern world?…</a:t>
            </a:r>
          </a:p>
          <a:p>
            <a:pPr/>
          </a:p>
          <a:p>
            <a:pPr/>
            <a:r>
              <a:t>Yet even he could also write: </a:t>
            </a:r>
          </a:p>
          <a:p>
            <a:pPr/>
          </a:p>
          <a:p>
            <a:pPr/>
            <a:r>
              <a:t>&gt;I should like to give Russia her chance; to help and not to hinder. For how much rather... if I were a Russian, would I contribute my quota of activity to Soviet Russia than to Tsarist Russia!//</a:t>
            </a:r>
          </a:p>
          <a:p>
            <a:pPr/>
          </a:p>
          <a:p>
            <a:pPr/>
            <a:r>
              <a:t>It was tyrannical and detestable, but “eyes were turned towards, and no longer away from, the possibilities of things…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Images in the 1940s and 1950s</a:t>
            </a:r>
          </a:p>
          <a:p>
            <a:pPr/>
            <a:r>
              <a:t>Lenin—and many others—had seen socialism already fully built in the large organizations of vertically-integrated manufacturing firms and in the loose financial empires of bankers: the new economy in the womb of the old. Laissez-faire advocates had promised that the market economy could deliver. And in the 1930s it had not. It was time for socialism. And by 1945 there was a socialism up and running in the USSR. Lenin and Stalin’s brand of socialism had turned a country of peasants, animal-powered small farms, and craftsmen into a country of industrial workers, machine-powered collective firms, and factories. They had—they claimed—done in one generation the economic transformation that had taken five generations in Britain. And it was they, not the Johnny-come-latelies who has only dared put troops into northwest Europe in the final year before the Nazi collapse, who had won World War II.</a:t>
            </a:r>
          </a:p>
          <a:p>
            <a:pPr/>
          </a:p>
          <a:p>
            <a:pPr/>
            <a:r>
              <a:t>Many outside the USSR—take left-wing economist Paul Sweezy, fired from Stanford for being a communist during the McCarthy era even as the establishment pontificated about the importance of maintaining academic freedom—would confidently predict that Leninist socialism and government planning would deliver a more efficient allocation of productive forces and a faster rate of economic growth than any alternative system. And many who feared Leninist socialism as destructive of human liberty, happiness, and high mass consumption agreed that the USSR and its satellites were likely to forge ahead in total and per capita production.</a:t>
            </a:r>
          </a:p>
          <a:p>
            <a:pPr/>
          </a:p>
          <a:p>
            <a:pPr/>
            <a:r>
              <a:t>And even if centrally-planned economies of scale did not outweigh inefficiencies from abandoning market coordination, a centrally-planned economy would have no difficulty in attaining a high rate of investment. Paul Samuelson—no Leninist he—had the leading post-World War II American economics textbook. Up until the late 1960s its forecasts showed the USSR surpassing the American economy in production per head well before 2000. That the Soviet Union might produce superior production and equality, if not prosperity, even if inferior with freedom and choice, seemed a live possibility even into the 1960s.</a:t>
            </a:r>
          </a:p>
          <a:p>
            <a:pPr/>
            <a:r>
              <a:t>——</a:t>
            </a:r>
          </a:p>
          <a:p>
            <a:pPr/>
            <a:r>
              <a:t>More on Expectations of Soviet Productive Dominance</a:t>
            </a:r>
          </a:p>
          <a:p>
            <a:pPr/>
            <a:r>
              <a:t>Indeed, many thought the Soviet Union was ultimately going to win the battle of production with the United States. It would be much less free. It would be a dictatorship. It would be detestable: destroying liberty and security in everyday life, using persecution, destruction, and international strife, and suborning spies in every group and family. Plus it was post-truth: telling lies that everyone knew were lies was a way of enforcing dominance: cf. Nineteen Eighty Four_, by George Orwell. But it would be able to outproduce the capitalist industrial west. One person who held this view was journalist I.F. Stone, who wrote in 1956:</a:t>
            </a:r>
          </a:p>
          <a:p>
            <a:pPr/>
          </a:p>
          <a:p>
            <a:pPr/>
            <a:r>
              <a:t>This is not a good society and it is not led by honest men. No society is good in which men fear to think—much less speak—freely. I don't care how many tons of steel the Russians produce.... This society is a paradise only for a rather stupid type of Communist party member…</a:t>
            </a:r>
          </a:p>
          <a:p>
            <a:pPr/>
          </a:p>
          <a:p>
            <a:pPr/>
            <a:r>
              <a:t>Why was it thought more likely to be more productive? Think of it this way: The level of technological and organizational capabilities in the Soviet Union is lower than in the United States--centrally planned economies are inefficient. As my teacher Rick Ericson wrote, the Soviet economy had to be inefficient: Prices… [were] used for measurement, accounting, and control purposes”, that is, expressly not to provide incentives. But inevitably, prices do drive people’s incentives: they thus provide information, information that is inevitably acted on, that are “irrelevant or incorrect… about relative values and scarcities”. As a result, the traditional Soviet economic system is very good at mobilizing scarce resources and concentrating on a few clear, well-defined objectives. It can succeed as long as these objectives could be expressed in measurable, quantitative, and communicable terms. It could succeed as long as plan success or plan failure produced large and very observable outcomes. It could not succeed otherwise.</a:t>
            </a:r>
          </a:p>
          <a:p>
            <a:pPr/>
          </a:p>
          <a:p>
            <a:pPr/>
            <a:r>
              <a:t>However, this mode of failure would not grow in relative importance over time. The economy would be inefficient. But there would be no strong tendency for the proportional gap in technological and organizational capabilities to grow. </a:t>
            </a:r>
          </a:p>
          <a:p>
            <a:pPr/>
          </a:p>
          <a:p>
            <a:pPr/>
            <a:r>
              <a:t>The Soviet Union would remain a totalitarian state. It would thus remain very good at squashing consumption, and in thus channelling extra savings into boosting the capital stock. Thus in the long run the USSR would have a higher capital stock per worker but a lower efficiency of labor. And as time passed while Soviet consumption remained depressed, it would have a much higher capital intensity, which would make it more productive—even though its people would still be very likely to lead poor and impoverished lives.</a:t>
            </a:r>
          </a:p>
          <a:p>
            <a:pPr/>
            <a:br/>
            <a:r>
              <a:t>This turned out to be wrong: inefficiency in consumer goods allocation turned out to be generated by forces that also produced gross inefficiency in investment allocation as well.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a:p>
        </p:txBody>
      </p:sp>
      <p:sp>
        <p:nvSpPr>
          <p:cNvPr id="166" name="Shape 166"/>
          <p:cNvSpPr/>
          <p:nvPr>
            <p:ph type="body" sz="quarter" idx="1"/>
          </p:nvPr>
        </p:nvSpPr>
        <p:spPr>
          <a:prstGeom prst="rect">
            <a:avLst/>
          </a:prstGeom>
        </p:spPr>
        <p:txBody>
          <a:bodyPr/>
          <a:lstStyle/>
          <a:p>
            <a:pPr/>
            <a:r>
              <a:t>Especially if you take a non-North Atlantic benchmark, there is a  substantial amount in the Soviet record that is very impressive—especially if you avert your eyes from the genocide, the terror, the purges, the forced labor, the dictatorship.</a:t>
            </a:r>
          </a:p>
          <a:p>
            <a:pPr/>
          </a:p>
          <a:p>
            <a:pPr/>
            <a:r>
              <a:t>Outside of the North Atlantic (and Australia and New Zealand), the Soviet Union was clearly outstripped only by Japan.</a:t>
            </a:r>
          </a:p>
          <a:p>
            <a:pPr/>
          </a:p>
          <a:p>
            <a:pPr/>
            <a:r>
              <a:t>By 1960, it had attained roughly First World level of health, education, and other social indicators. (However, this was to be followed by the relative decline. And it had never attained a First World standard of living.)</a:t>
            </a:r>
          </a:p>
          <a:p>
            <a:pPr/>
          </a:p>
          <a:p>
            <a:pPr/>
            <a:r>
              <a:t>Moreover, it had the victory in World War II—and the heavy-industrial and military production that made this possible. No market economy would ever have built a heavy industrial complex in Magnitogorsk. And all praise to comrade Alexei Kosygin for the most extraordinary industrial relocation effort in history, moving a huge chunk of Soviet industry out of the path of the Nazi panzers and setting it up again to produce. </a:t>
            </a:r>
          </a:p>
          <a:p>
            <a:pPr/>
          </a:p>
          <a:p>
            <a:pPr/>
            <a:r>
              <a:t>But the purged Marshall Tukhachevsky would have done a lot better commanding the armies than Stalin-toady Zhukov. And if the Ukrainians had not had to learn to be anti-Nazi—if they had not started out welcoming HItler on the grounds that he could not be worse than Stalin—then things would have gone much better.</a:t>
            </a:r>
          </a:p>
          <a:p>
            <a:pPr/>
          </a:p>
          <a:p>
            <a:pPr/>
            <a:r>
              <a:t>The Soviet Uion had relatively equal income distribution. Or was it a relatively equal income distribution?</a:t>
            </a:r>
          </a:p>
          <a:p>
            <a:pPr/>
          </a:p>
          <a:p>
            <a:pPr/>
            <a:r>
              <a:t>And it had the attainment of military-strategic parity with the United States in the 1970s. But what do you have to believe about the world to see that as an achievement rather than as a mistaken waste of resources?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r>
              <a:t>Yet Soviet successes were such only from a particular point of view.</a:t>
            </a:r>
          </a:p>
          <a:p>
            <a:pPr/>
            <a:r>
              <a:t>Robert Allen moves the goalposts, and points out that if one compares growth from 1917 to 1990 in the Soviet Union to growth in Latin America rather than to growth in Europe, the Soviet Union does relatively well. The problem with this, however, is that such a yardstick is not terribly natural: the Soviet Union’s neighbors closest to the overwhelming bulk of its population were Finland and Sweden, Poland and Germany, Czechoslovakia and Roumania, and Turkey. </a:t>
            </a:r>
          </a:p>
          <a:p>
            <a:pPr/>
          </a:p>
          <a:p>
            <a:pPr/>
            <a:r>
              <a:t>Was Russia was saved from India's fate by a rapid demographic transition fueled primarily by the large scale emancipation of women?</a:t>
            </a:r>
          </a:p>
          <a:p>
            <a:pPr/>
          </a:p>
          <a:p>
            <a:pPr/>
            <a:r>
              <a:t>Perhaps. But unlikely.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There is an argument, made by economic historian Robert Allen, that the Soviet road was the only road open to Russia. The argument is worth registering. As he puts it:</a:t>
            </a:r>
          </a:p>
          <a:p>
            <a:pPr/>
          </a:p>
          <a:p>
            <a:pPr/>
            <a:r>
              <a:t>&gt;[In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Shape 189"/>
          <p:cNvSpPr/>
          <p:nvPr>
            <p:ph type="sldImg"/>
          </p:nvPr>
        </p:nvSpPr>
        <p:spPr>
          <a:prstGeom prst="rect">
            <a:avLst/>
          </a:prstGeom>
        </p:spPr>
        <p:txBody>
          <a:bodyPr/>
          <a:lstStyle/>
          <a:p>
            <a:pPr/>
          </a:p>
        </p:txBody>
      </p:sp>
      <p:sp>
        <p:nvSpPr>
          <p:cNvPr id="190" name="Shape 190"/>
          <p:cNvSpPr/>
          <p:nvPr>
            <p:ph type="body" sz="quarter" idx="1"/>
          </p:nvPr>
        </p:nvSpPr>
        <p:spPr>
          <a:prstGeom prst="rect">
            <a:avLst/>
          </a:prstGeom>
        </p:spPr>
        <p:txBody>
          <a:bodyPr/>
          <a:lstStyle/>
          <a:p>
            <a:pPr/>
            <a:r>
              <a:t>In such a situation, Allen says:</a:t>
            </a:r>
          </a:p>
          <a:p>
            <a:pPr/>
          </a:p>
          <a:p>
            <a:pPr/>
            <a:r>
              <a:t>&gt;Two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a:p>
            <a:pPr/>
          </a:p>
          <a:p>
            <a:pPr/>
            <a:r>
              <a:t>Allen’s belief is that the Soviet Union brought resource mobilization and birth control—via its early introduction of much of feminism. Growth from resource mobilization is not the productivity-frontier post-industrial market capitalist development from higher productivity that has marked the twentieth century. But it is resource mobilization. </a:t>
            </a:r>
          </a:p>
          <a:p>
            <a:pPr/>
          </a:p>
          <a:p>
            <a:pPr/>
            <a:r>
              <a:t>And an early demographic transition greatly reduces the burden of population growth on an economy. </a:t>
            </a:r>
          </a:p>
          <a:p>
            <a:pPr/>
          </a:p>
          <a:p>
            <a:pPr/>
            <a:r>
              <a:t>The counterfactual image would then be not something like the Czech Republic, but rather something like India, as what Russia would have become had it followed a non-really-existing socialist and more “normal” road in the twentieth century.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latin typeface="Times"/>
                <a:ea typeface="Times"/>
                <a:cs typeface="Times"/>
                <a:sym typeface="Times"/>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a:ea typeface="Times"/>
                <a:cs typeface="Times"/>
                <a:sym typeface="Times"/>
              </a:defRPr>
            </a:lvl1pPr>
            <a:lvl2pPr marL="763359" indent="-306159"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a:ea typeface="Times"/>
                <a:cs typeface="Times"/>
                <a:sym typeface="Time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xmlns:p14="http://schemas.microsoft.com/office/powerpoint/2010/main" spd="med" advClick="1"/>
  <p:txStyles>
    <p:titleStyle>
      <a:lvl1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tif"/><Relationship Id="rId4" Type="http://schemas.openxmlformats.org/officeDocument/2006/relationships/audio" Target="../media/media7.m4a"/><Relationship Id="rId5" Type="http://schemas.microsoft.com/office/2007/relationships/media" Target="../media/media7.m4a"/><Relationship Id="rId6" Type="http://schemas.openxmlformats.org/officeDocument/2006/relationships/image" Target="../media/image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tif"/><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tif"/><Relationship Id="rId4" Type="http://schemas.openxmlformats.org/officeDocument/2006/relationships/audio" Target="../media/media9.m4a"/><Relationship Id="rId5" Type="http://schemas.microsoft.com/office/2007/relationships/media" Target="../media/media9.m4a"/><Relationship Id="rId6" Type="http://schemas.openxmlformats.org/officeDocument/2006/relationships/image" Target="../media/image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tif"/><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tif"/><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audio" Target="../media/media14.m4a"/><Relationship Id="rId4" Type="http://schemas.microsoft.com/office/2007/relationships/media" Target="../media/media14.m4a"/><Relationship Id="rId5" Type="http://schemas.openxmlformats.org/officeDocument/2006/relationships/image" Target="../media/image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4.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audio" Target="../media/media16.m4a"/><Relationship Id="rId4" Type="http://schemas.microsoft.com/office/2007/relationships/media" Target="../media/media16.m4a"/><Relationship Id="rId5" Type="http://schemas.openxmlformats.org/officeDocument/2006/relationships/image" Target="../media/image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audio" Target="../media/media18.m4a"/><Relationship Id="rId4" Type="http://schemas.microsoft.com/office/2007/relationships/media" Target="../media/media18.m4a"/><Relationship Id="rId5" Type="http://schemas.openxmlformats.org/officeDocument/2006/relationships/image" Target="../media/image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audio" Target="../media/media19.m4a"/><Relationship Id="rId3" Type="http://schemas.microsoft.com/office/2007/relationships/media" Target="../media/media19.m4a"/><Relationship Id="rId4" Type="http://schemas.openxmlformats.org/officeDocument/2006/relationships/image" Target="../media/image4.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audio" Target="../media/media20.m4a"/><Relationship Id="rId4" Type="http://schemas.microsoft.com/office/2007/relationships/media" Target="../media/media20.m4a"/><Relationship Id="rId5" Type="http://schemas.openxmlformats.org/officeDocument/2006/relationships/image" Target="../media/image4.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audio" Target="../media/media22.m4a"/><Relationship Id="rId4" Type="http://schemas.microsoft.com/office/2007/relationships/media" Target="../media/media22.m4a"/><Relationship Id="rId5" Type="http://schemas.openxmlformats.org/officeDocument/2006/relationships/image" Target="../media/image4.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tinyurl.com/dl20161210v" TargetMode="External"/><Relationship Id="rId3" Type="http://schemas.openxmlformats.org/officeDocument/2006/relationships/hyperlink" Target="http://tinyurl.com/dl20161210ab" TargetMode="External"/><Relationship Id="rId4" Type="http://schemas.openxmlformats.org/officeDocument/2006/relationships/hyperlink" Target="http://tinyurl.com/dl20161210ad" TargetMode="Externa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14.pptx"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100"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292560">
              <a:spcBef>
                <a:spcPts val="700"/>
              </a:spcBef>
              <a:buSzTx/>
              <a:buNone/>
              <a:defRPr b="1" sz="1500">
                <a:uFill>
                  <a:solidFill>
                    <a:srgbClr val="000000"/>
                  </a:solidFill>
                </a:uFill>
                <a:latin typeface="+mj-lt"/>
                <a:ea typeface="+mj-ea"/>
                <a:cs typeface="+mj-cs"/>
                <a:sym typeface="Helvetica"/>
              </a:defRPr>
            </a:pPr>
            <a:r>
              <a:t>Calls are Carol Christ’s…</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She has made the call: classes are now moved online: I am busy adding audio to slide files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Present at the Creation"/>
          <p:cNvSpPr txBox="1"/>
          <p:nvPr>
            <p:ph type="title"/>
          </p:nvPr>
        </p:nvSpPr>
        <p:spPr>
          <a:xfrm>
            <a:off x="124795" y="-1"/>
            <a:ext cx="8890001" cy="1261271"/>
          </a:xfrm>
          <a:prstGeom prst="rect">
            <a:avLst/>
          </a:prstGeom>
        </p:spPr>
        <p:txBody>
          <a:bodyPr/>
          <a:lstStyle>
            <a:lvl1pPr defTabSz="283920">
              <a:defRPr sz="4968"/>
            </a:lvl1pPr>
          </a:lstStyle>
          <a:p>
            <a:pPr/>
            <a:r>
              <a:t>Bureaucracy and Central Planning</a:t>
            </a:r>
          </a:p>
        </p:txBody>
      </p:sp>
      <p:sp>
        <p:nvSpPr>
          <p:cNvPr id="134"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The most fundamental cause was nailed at the very birth of the Soviet Union:</a:t>
            </a:r>
          </a:p>
          <a:p>
            <a:pPr marL="102086" indent="-102086" defTabSz="141508">
              <a:spcBef>
                <a:spcPts val="700"/>
              </a:spcBef>
              <a:defRPr sz="1560">
                <a:latin typeface="Times New Roman"/>
                <a:ea typeface="Times New Roman"/>
                <a:cs typeface="Times New Roman"/>
                <a:sym typeface="Times New Roman"/>
              </a:defRPr>
            </a:pPr>
            <a:r>
              <a:t>German sociologist Max Weber:</a:t>
            </a:r>
          </a:p>
          <a:p>
            <a:pPr lvl="1" marL="255216" indent="-102086" defTabSz="141508">
              <a:spcBef>
                <a:spcPts val="700"/>
              </a:spcBef>
              <a:defRPr sz="1560">
                <a:latin typeface="Times New Roman"/>
                <a:ea typeface="Times New Roman"/>
                <a:cs typeface="Times New Roman"/>
                <a:sym typeface="Times New Roman"/>
              </a:defRPr>
            </a:pPr>
            <a:r>
              <a: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thesocialized enterprises would become bureaucratic.</a:t>
            </a:r>
          </a:p>
          <a:p>
            <a:pPr lvl="1" marL="255216" indent="-102086" defTabSz="141508">
              <a:spcBef>
                <a:spcPts val="700"/>
              </a:spcBef>
              <a:defRPr sz="1560">
                <a:latin typeface="Times New Roman"/>
                <a:ea typeface="Times New Roman"/>
                <a:cs typeface="Times New Roman"/>
                <a:sym typeface="Times New Roman"/>
              </a:defRPr>
            </a:pPr>
            <a:r>
              <a: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lvl="1" marL="255216" indent="-102086" defTabSz="141508">
              <a:spcBef>
                <a:spcPts val="700"/>
              </a:spcBef>
              <a:defRPr sz="1560">
                <a:latin typeface="Times New Roman"/>
                <a:ea typeface="Times New Roman"/>
                <a:cs typeface="Times New Roman"/>
                <a:sym typeface="Times New Roman"/>
              </a:defRPr>
            </a:pPr>
            <a:r>
              <a:t>“[Bureaucracy] together with the machine is busy fabricating the shell of bondage which men will perhaps be forced to inhabit as powerless as the fellahs of ancient Egypt. Who would want to deny that such a potentiality lies in the womb of the future?</a:t>
            </a:r>
          </a:p>
          <a:p>
            <a:pPr marL="102086" indent="-102086" defTabSz="141508">
              <a:spcBef>
                <a:spcPts val="700"/>
              </a:spcBef>
              <a:defRPr sz="1560">
                <a:latin typeface="Times New Roman"/>
                <a:ea typeface="Times New Roman"/>
                <a:cs typeface="Times New Roman"/>
                <a:sym typeface="Times New Roman"/>
              </a:defRPr>
            </a:pPr>
            <a:r>
              <a:t>This was written back in 1917</a:t>
            </a:r>
          </a:p>
          <a:p>
            <a:pPr marL="102086" indent="-102086" defTabSz="141508">
              <a:spcBef>
                <a:spcPts val="700"/>
              </a:spcBef>
              <a:defRPr sz="1560">
                <a:latin typeface="Times New Roman"/>
                <a:ea typeface="Times New Roman"/>
                <a:cs typeface="Times New Roman"/>
                <a:sym typeface="Times New Roman"/>
              </a:defRPr>
            </a:pPr>
            <a:r>
              <a:t>Weber was right</a:t>
            </a:r>
          </a:p>
        </p:txBody>
      </p:sp>
      <p:sp>
        <p:nvSpPr>
          <p:cNvPr id="13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3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175003" fill="hold"/>
                                        <p:tgtEl>
                                          <p:spTgt spid="13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Present at the Creation"/>
          <p:cNvSpPr txBox="1"/>
          <p:nvPr>
            <p:ph type="title"/>
          </p:nvPr>
        </p:nvSpPr>
        <p:spPr>
          <a:xfrm>
            <a:off x="124795" y="-1"/>
            <a:ext cx="8890001" cy="1261271"/>
          </a:xfrm>
          <a:prstGeom prst="rect">
            <a:avLst/>
          </a:prstGeom>
        </p:spPr>
        <p:txBody>
          <a:bodyPr/>
          <a:lstStyle>
            <a:lvl1pPr defTabSz="222198">
              <a:defRPr sz="3888"/>
            </a:lvl1pPr>
          </a:lstStyle>
          <a:p>
            <a:pPr/>
            <a:r>
              <a:t>Bureaucratic Centralization, Terror, and Inefficiency</a:t>
            </a:r>
          </a:p>
        </p:txBody>
      </p:sp>
      <p:sp>
        <p:nvSpPr>
          <p:cNvPr id="141"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But Weber had no inkling of the bloody hands that really existing socialist regimes would turn out to have:</a:t>
            </a:r>
          </a:p>
          <a:p>
            <a:pPr marL="120933" indent="-120933" defTabSz="167632">
              <a:spcBef>
                <a:spcPts val="900"/>
              </a:spcBef>
              <a:defRPr sz="1848">
                <a:latin typeface="Times New Roman"/>
                <a:ea typeface="Times New Roman"/>
                <a:cs typeface="Times New Roman"/>
                <a:sym typeface="Times New Roman"/>
              </a:defRPr>
            </a:pPr>
            <a:r>
              <a:t>For that we need to turn to Red Rosa—Rosa Luxemburg:</a:t>
            </a:r>
          </a:p>
          <a:p>
            <a:pPr lvl="1" marL="302333" indent="-120933" defTabSz="167632">
              <a:spcBef>
                <a:spcPts val="900"/>
              </a:spcBef>
              <a:defRPr sz="1848">
                <a:latin typeface="Times New Roman"/>
                <a:ea typeface="Times New Roman"/>
                <a:cs typeface="Times New Roman"/>
                <a:sym typeface="Times New Roman"/>
              </a:defRPr>
            </a:pPr>
            <a:r>
              <a: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marL="120933" indent="-120933" defTabSz="167632">
              <a:spcBef>
                <a:spcPts val="900"/>
              </a:spcBef>
              <a:defRPr sz="1848">
                <a:latin typeface="Times New Roman"/>
                <a:ea typeface="Times New Roman"/>
                <a:cs typeface="Times New Roman"/>
                <a:sym typeface="Times New Roman"/>
              </a:defRPr>
            </a:pPr>
            <a:r>
              <a:t>Plus </a:t>
            </a:r>
            <a:r>
              <a:rPr i="1"/>
              <a:t>inefficiency</a:t>
            </a:r>
            <a:r>
              <a:t>:</a:t>
            </a:r>
          </a:p>
          <a:p>
            <a:pPr lvl="1" marL="302333" indent="-120933" defTabSz="167632">
              <a:spcBef>
                <a:spcPts val="900"/>
              </a:spcBef>
              <a:defRPr sz="1848">
                <a:latin typeface="Times New Roman"/>
                <a:ea typeface="Times New Roman"/>
                <a:cs typeface="Times New Roman"/>
                <a:sym typeface="Times New Roman"/>
              </a:defRPr>
            </a:pPr>
            <a:r>
              <a:t>Without the “where should resources move?” signals of prices</a:t>
            </a:r>
          </a:p>
          <a:p>
            <a:pPr lvl="1" marL="302333" indent="-120933" defTabSz="167632">
              <a:spcBef>
                <a:spcPts val="900"/>
              </a:spcBef>
              <a:defRPr sz="1848">
                <a:latin typeface="Times New Roman"/>
                <a:ea typeface="Times New Roman"/>
                <a:cs typeface="Times New Roman"/>
                <a:sym typeface="Times New Roman"/>
              </a:defRPr>
            </a:pPr>
            <a:r>
              <a:t>Without the “this organization needs to shut down” signals of bankruptcy</a:t>
            </a:r>
          </a:p>
        </p:txBody>
      </p:sp>
      <p:sp>
        <p:nvSpPr>
          <p:cNvPr id="14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14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8916664" fill="hold"/>
                                        <p:tgtEl>
                                          <p:spTgt spid="14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Present at the Creation"/>
          <p:cNvSpPr txBox="1"/>
          <p:nvPr>
            <p:ph type="title"/>
          </p:nvPr>
        </p:nvSpPr>
        <p:spPr>
          <a:xfrm>
            <a:off x="124795" y="-1"/>
            <a:ext cx="8890001" cy="1261271"/>
          </a:xfrm>
          <a:prstGeom prst="rect">
            <a:avLst/>
          </a:prstGeom>
        </p:spPr>
        <p:txBody>
          <a:bodyPr/>
          <a:lstStyle>
            <a:lvl1pPr defTabSz="345041">
              <a:defRPr sz="4703">
                <a:solidFill>
                  <a:srgbClr val="800000"/>
                </a:solidFill>
                <a:uFillTx/>
                <a:latin typeface="+mj-lt"/>
                <a:ea typeface="+mj-ea"/>
                <a:cs typeface="+mj-cs"/>
                <a:sym typeface="Helvetica"/>
              </a:defRPr>
            </a:lvl1pPr>
          </a:lstStyle>
          <a:p>
            <a:pPr/>
            <a:r>
              <a:t>Outside Images of the U.S.S.R.</a:t>
            </a:r>
          </a:p>
        </p:txBody>
      </p:sp>
      <p:sp>
        <p:nvSpPr>
          <p:cNvPr id="14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In the 1920s and 1930s, focusing on accomplishments and explaining away deficiencies:</a:t>
            </a:r>
          </a:p>
          <a:p>
            <a:pPr marL="113080" indent="-113080" defTabSz="156747">
              <a:spcBef>
                <a:spcPts val="800"/>
              </a:spcBef>
              <a:defRPr sz="1728">
                <a:latin typeface="Times New Roman"/>
                <a:ea typeface="Times New Roman"/>
                <a:cs typeface="Times New Roman"/>
                <a:sym typeface="Times New Roman"/>
              </a:defRPr>
            </a:pPr>
            <a:r>
              <a:t>Outsiders focused on:</a:t>
            </a:r>
          </a:p>
          <a:p>
            <a:pPr lvl="1" marL="282701" indent="-113080" defTabSz="156747">
              <a:spcBef>
                <a:spcPts val="800"/>
              </a:spcBef>
              <a:defRPr sz="1728">
                <a:latin typeface="Times New Roman"/>
                <a:ea typeface="Times New Roman"/>
                <a:cs typeface="Times New Roman"/>
                <a:sym typeface="Times New Roman"/>
              </a:defRPr>
            </a:pPr>
            <a:r>
              <a:t>Elimination of unemployment</a:t>
            </a:r>
          </a:p>
          <a:p>
            <a:pPr lvl="1" marL="282701" indent="-113080" defTabSz="156747">
              <a:spcBef>
                <a:spcPts val="800"/>
              </a:spcBef>
              <a:defRPr sz="1728">
                <a:latin typeface="Times New Roman"/>
                <a:ea typeface="Times New Roman"/>
                <a:cs typeface="Times New Roman"/>
                <a:sym typeface="Times New Roman"/>
              </a:defRPr>
            </a:pPr>
            <a:r>
              <a:t>Rapid expansion of industrial production</a:t>
            </a:r>
          </a:p>
          <a:p>
            <a:pPr lvl="1" marL="282701" indent="-113080" defTabSz="156747">
              <a:spcBef>
                <a:spcPts val="800"/>
              </a:spcBef>
              <a:defRPr sz="1728">
                <a:latin typeface="Times New Roman"/>
                <a:ea typeface="Times New Roman"/>
                <a:cs typeface="Times New Roman"/>
                <a:sym typeface="Times New Roman"/>
              </a:defRPr>
            </a:pPr>
            <a:r>
              <a:t>Blaming deficiencies on bad historical starting point</a:t>
            </a:r>
          </a:p>
          <a:p>
            <a:pPr lvl="1" marL="282701" indent="-113080" defTabSz="156747">
              <a:spcBef>
                <a:spcPts val="800"/>
              </a:spcBef>
              <a:defRPr sz="1728">
                <a:latin typeface="Times New Roman"/>
                <a:ea typeface="Times New Roman"/>
                <a:cs typeface="Times New Roman"/>
                <a:sym typeface="Times New Roman"/>
              </a:defRPr>
            </a:pPr>
            <a:r>
              <a:t>Continuation of trends found in the rest of the world—monopoly capital</a:t>
            </a:r>
          </a:p>
          <a:p>
            <a:pPr lvl="2" marL="753160" indent="-113080" defTabSz="156747">
              <a:spcBef>
                <a:spcPts val="800"/>
              </a:spcBef>
              <a:defRPr sz="1728">
                <a:latin typeface="Times New Roman"/>
                <a:ea typeface="Times New Roman"/>
                <a:cs typeface="Times New Roman"/>
                <a:sym typeface="Times New Roman"/>
              </a:defRPr>
            </a:pPr>
            <a:r>
              <a:t>Insiders focused on: U.S.S.R. as natural development of global trends as well</a:t>
            </a:r>
          </a:p>
          <a:p>
            <a:pPr marL="113080" indent="-113080" defTabSz="156747">
              <a:spcBef>
                <a:spcPts val="800"/>
              </a:spcBef>
              <a:defRPr sz="1728">
                <a:latin typeface="Times New Roman"/>
                <a:ea typeface="Times New Roman"/>
                <a:cs typeface="Times New Roman"/>
                <a:sym typeface="Times New Roman"/>
              </a:defRPr>
            </a:pPr>
            <a:r>
              <a:t>Lincoln Steffens: “I have seen the future, and it works.”</a:t>
            </a:r>
          </a:p>
          <a:p>
            <a:pPr marL="113080" indent="-113080" defTabSz="156747">
              <a:spcBef>
                <a:spcPts val="800"/>
              </a:spcBef>
              <a:defRPr sz="1728">
                <a:latin typeface="Times New Roman"/>
                <a:ea typeface="Times New Roman"/>
                <a:cs typeface="Times New Roman"/>
                <a:sym typeface="Times New Roman"/>
              </a:defRPr>
            </a:pPr>
            <a:r>
              <a:t>John Maynard Keynes: “I should like to give Russia her chance; to help and not to hinder. For how much rather... if I were a Russian, would I contribute my quota of activity to Soviet Russia than to Tsarist Russia!… Eyes were turned towards, and no longer away from, the possibilities of things…”</a:t>
            </a:r>
          </a:p>
        </p:txBody>
      </p:sp>
      <p:sp>
        <p:nvSpPr>
          <p:cNvPr id="14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4:00</a:t>
            </a:r>
          </a:p>
        </p:txBody>
      </p:sp>
      <p:pic>
        <p:nvPicPr>
          <p:cNvPr id="15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1925003" fill="hold"/>
                                        <p:tgtEl>
                                          <p:spTgt spid="15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Present at the Creation"/>
          <p:cNvSpPr txBox="1"/>
          <p:nvPr>
            <p:ph type="title"/>
          </p:nvPr>
        </p:nvSpPr>
        <p:spPr>
          <a:xfrm>
            <a:off x="124795" y="-1"/>
            <a:ext cx="8890001" cy="1261271"/>
          </a:xfrm>
          <a:prstGeom prst="rect">
            <a:avLst/>
          </a:prstGeom>
        </p:spPr>
        <p:txBody>
          <a:bodyPr/>
          <a:lstStyle>
            <a:lvl1pPr defTabSz="312724">
              <a:defRPr sz="5472"/>
            </a:lvl1pPr>
          </a:lstStyle>
          <a:p>
            <a:pPr/>
            <a:r>
              <a:t>Images in the 1940s and 1950s</a:t>
            </a:r>
          </a:p>
        </p:txBody>
      </p:sp>
      <p:sp>
        <p:nvSpPr>
          <p:cNvPr id="155"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1580">
              <a:spcBef>
                <a:spcPts val="1000"/>
              </a:spcBef>
              <a:buSzTx/>
              <a:buNone/>
              <a:defRPr b="1" sz="2640">
                <a:latin typeface="+mj-lt"/>
                <a:ea typeface="+mj-ea"/>
                <a:cs typeface="+mj-cs"/>
                <a:sym typeface="Helvetica"/>
              </a:defRPr>
            </a:pPr>
            <a:r>
              <a:t>Economies of scale and the productivity of investment:</a:t>
            </a:r>
          </a:p>
          <a:p>
            <a:pPr marL="138209" indent="-138209" defTabSz="191580">
              <a:spcBef>
                <a:spcPts val="1000"/>
              </a:spcBef>
              <a:defRPr sz="2112">
                <a:latin typeface="Times New Roman"/>
                <a:ea typeface="Times New Roman"/>
                <a:cs typeface="Times New Roman"/>
                <a:sym typeface="Times New Roman"/>
              </a:defRPr>
            </a:pPr>
            <a:r>
              <a:t>The USSR as the end stage of “monopoly capitalism”: convergence o the systems</a:t>
            </a:r>
          </a:p>
          <a:p>
            <a:pPr marL="138209" indent="-138209" defTabSz="191580">
              <a:spcBef>
                <a:spcPts val="1000"/>
              </a:spcBef>
              <a:defRPr sz="2112">
                <a:latin typeface="Times New Roman"/>
                <a:ea typeface="Times New Roman"/>
                <a:cs typeface="Times New Roman"/>
                <a:sym typeface="Times New Roman"/>
              </a:defRPr>
            </a:pPr>
            <a:r>
              <a:t>The USSR as more efficient because able to avoid depressions and compensate for externalities</a:t>
            </a:r>
          </a:p>
          <a:p>
            <a:pPr marL="138209" indent="-138209" defTabSz="191580">
              <a:spcBef>
                <a:spcPts val="1000"/>
              </a:spcBef>
              <a:defRPr sz="2112">
                <a:latin typeface="Times New Roman"/>
                <a:ea typeface="Times New Roman"/>
                <a:cs typeface="Times New Roman"/>
                <a:sym typeface="Times New Roman"/>
              </a:defRPr>
            </a:pPr>
            <a:r>
              <a:t>The USSR as more productive because able to mobilize investment</a:t>
            </a:r>
          </a:p>
          <a:p>
            <a:pPr marL="138209" indent="-138209" defTabSz="191580">
              <a:spcBef>
                <a:spcPts val="1000"/>
              </a:spcBef>
              <a:defRPr sz="2112">
                <a:latin typeface="Times New Roman"/>
                <a:ea typeface="Times New Roman"/>
                <a:cs typeface="Times New Roman"/>
                <a:sym typeface="Times New Roman"/>
              </a:defRPr>
            </a:pPr>
            <a:r>
              <a:t>This belief—that the USSR might be a bad society for political and civil rights reasons, but it was going to be more productive in the end—lingered well into the 1960s</a:t>
            </a:r>
          </a:p>
          <a:p>
            <a:pPr lvl="1" marL="345524" indent="-138209" defTabSz="191580">
              <a:spcBef>
                <a:spcPts val="1000"/>
              </a:spcBef>
              <a:defRPr sz="2112">
                <a:latin typeface="Times New Roman"/>
                <a:ea typeface="Times New Roman"/>
                <a:cs typeface="Times New Roman"/>
                <a:sym typeface="Times New Roman"/>
              </a:defRPr>
            </a:pPr>
            <a:r>
              <a:t>Had not the USSR won World War II through its enormous productive effort starting from a small base?</a:t>
            </a:r>
          </a:p>
        </p:txBody>
      </p:sp>
      <p:sp>
        <p:nvSpPr>
          <p:cNvPr id="15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pic>
        <p:nvPicPr>
          <p:cNvPr id="15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5353332"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Present at the Creation"/>
          <p:cNvSpPr txBox="1"/>
          <p:nvPr>
            <p:ph type="title"/>
          </p:nvPr>
        </p:nvSpPr>
        <p:spPr>
          <a:xfrm>
            <a:off x="124795" y="-1"/>
            <a:ext cx="8890001" cy="1261271"/>
          </a:xfrm>
          <a:prstGeom prst="rect">
            <a:avLst/>
          </a:prstGeom>
        </p:spPr>
        <p:txBody>
          <a:bodyPr/>
          <a:lstStyle>
            <a:lvl1pPr defTabSz="320395">
              <a:defRPr sz="4368">
                <a:solidFill>
                  <a:srgbClr val="800000"/>
                </a:solidFill>
                <a:uFillTx/>
                <a:latin typeface="+mj-lt"/>
                <a:ea typeface="+mj-ea"/>
                <a:cs typeface="+mj-cs"/>
                <a:sym typeface="Helvetica"/>
              </a:defRPr>
            </a:lvl1pPr>
          </a:lstStyle>
          <a:p>
            <a:pPr/>
            <a:r>
              <a:t>Accomplishments of the U.S.S.R.</a:t>
            </a:r>
          </a:p>
        </p:txBody>
      </p:sp>
      <p:sp>
        <p:nvSpPr>
          <p:cNvPr id="16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A substantial amount that is very impressive—especially if you take a non-North Atlantic benchmark:</a:t>
            </a:r>
          </a:p>
          <a:p>
            <a:pPr marL="102086" indent="-102086" defTabSz="141508">
              <a:spcBef>
                <a:spcPts val="700"/>
              </a:spcBef>
              <a:defRPr sz="1560">
                <a:latin typeface="Times New Roman"/>
                <a:ea typeface="Times New Roman"/>
                <a:cs typeface="Times New Roman"/>
                <a:sym typeface="Times New Roman"/>
              </a:defRPr>
            </a:pPr>
            <a:r>
              <a:t>Outstripped by Japan, but not otherwise…</a:t>
            </a:r>
          </a:p>
          <a:p>
            <a:pPr marL="102086" indent="-102086" defTabSz="141508">
              <a:spcBef>
                <a:spcPts val="700"/>
              </a:spcBef>
              <a:defRPr sz="1560">
                <a:latin typeface="Times New Roman"/>
                <a:ea typeface="Times New Roman"/>
                <a:cs typeface="Times New Roman"/>
                <a:sym typeface="Times New Roman"/>
              </a:defRPr>
            </a:pPr>
            <a:r>
              <a:t>By 1960, a roughly First World level of health, education, and other social indicators. However, </a:t>
            </a:r>
            <a:r>
              <a:rPr i="1"/>
              <a:t>followed by a relative decline</a:t>
            </a:r>
            <a:r>
              <a:t>.</a:t>
            </a:r>
          </a:p>
          <a:p>
            <a:pPr lvl="1" marL="255216" indent="-102086" defTabSz="141508">
              <a:spcBef>
                <a:spcPts val="700"/>
              </a:spcBef>
              <a:defRPr sz="1560">
                <a:latin typeface="Times New Roman"/>
                <a:ea typeface="Times New Roman"/>
                <a:cs typeface="Times New Roman"/>
                <a:sym typeface="Times New Roman"/>
              </a:defRPr>
            </a:pPr>
            <a:r>
              <a:t>And never attained a First World standard of living</a:t>
            </a:r>
          </a:p>
          <a:p>
            <a:pPr marL="102086" indent="-102086" defTabSz="141508">
              <a:spcBef>
                <a:spcPts val="700"/>
              </a:spcBef>
              <a:defRPr sz="1560">
                <a:latin typeface="Times New Roman"/>
                <a:ea typeface="Times New Roman"/>
                <a:cs typeface="Times New Roman"/>
                <a:sym typeface="Times New Roman"/>
              </a:defRPr>
            </a:pPr>
            <a:r>
              <a:t>The victory in World War II--and the heavy-industrial and military production that made this possible:</a:t>
            </a:r>
          </a:p>
          <a:p>
            <a:pPr lvl="1" marL="255216" indent="-102086" defTabSz="141508">
              <a:spcBef>
                <a:spcPts val="700"/>
              </a:spcBef>
              <a:defRPr sz="1560">
                <a:latin typeface="Times New Roman"/>
                <a:ea typeface="Times New Roman"/>
                <a:cs typeface="Times New Roman"/>
                <a:sym typeface="Times New Roman"/>
              </a:defRPr>
            </a:pPr>
            <a:r>
              <a:t>No market economy would ever have built a heavy industrial complex in Magnitogorsk. </a:t>
            </a:r>
          </a:p>
          <a:p>
            <a:pPr lvl="1" marL="255216" indent="-102086" defTabSz="141508">
              <a:spcBef>
                <a:spcPts val="700"/>
              </a:spcBef>
              <a:defRPr sz="1560">
                <a:latin typeface="Times New Roman"/>
                <a:ea typeface="Times New Roman"/>
                <a:cs typeface="Times New Roman"/>
                <a:sym typeface="Times New Roman"/>
              </a:defRPr>
            </a:pPr>
            <a:r>
              <a:t>And all praise to comrade Alexei Kosygin for the most extraordinary industrial relocation effort in history. </a:t>
            </a:r>
          </a:p>
          <a:p>
            <a:pPr lvl="1" marL="255216" indent="-102086" defTabSz="141508">
              <a:spcBef>
                <a:spcPts val="700"/>
              </a:spcBef>
              <a:defRPr sz="1560">
                <a:latin typeface="Times New Roman"/>
                <a:ea typeface="Times New Roman"/>
                <a:cs typeface="Times New Roman"/>
                <a:sym typeface="Times New Roman"/>
              </a:defRPr>
            </a:pPr>
            <a:r>
              <a:t>But Tukhachevsky would have done a lot better than Zhukov. </a:t>
            </a:r>
          </a:p>
          <a:p>
            <a:pPr lvl="1" marL="255216" indent="-102086" defTabSz="141508">
              <a:spcBef>
                <a:spcPts val="700"/>
              </a:spcBef>
              <a:defRPr sz="1560">
                <a:latin typeface="Times New Roman"/>
                <a:ea typeface="Times New Roman"/>
                <a:cs typeface="Times New Roman"/>
                <a:sym typeface="Times New Roman"/>
              </a:defRPr>
            </a:pPr>
            <a:r>
              <a:t>And if the Ukrainians had not had to learn to be anti-Nazi things would have gone much better.</a:t>
            </a:r>
          </a:p>
          <a:p>
            <a:pPr marL="102086" indent="-102086" defTabSz="141508">
              <a:spcBef>
                <a:spcPts val="700"/>
              </a:spcBef>
              <a:defRPr sz="1560">
                <a:latin typeface="Times New Roman"/>
                <a:ea typeface="Times New Roman"/>
                <a:cs typeface="Times New Roman"/>
                <a:sym typeface="Times New Roman"/>
              </a:defRPr>
            </a:pPr>
            <a:r>
              <a:t>Its relatively equal income distribution. Or was it a relatively equal income distribution?</a:t>
            </a:r>
          </a:p>
          <a:p>
            <a:pPr marL="102086" indent="-102086" defTabSz="141508">
              <a:spcBef>
                <a:spcPts val="700"/>
              </a:spcBef>
              <a:defRPr sz="1560">
                <a:latin typeface="Times New Roman"/>
                <a:ea typeface="Times New Roman"/>
                <a:cs typeface="Times New Roman"/>
                <a:sym typeface="Times New Roman"/>
              </a:defRPr>
            </a:pPr>
            <a:r>
              <a:t>The attainment of military-strategic parity with the United States in the 1970s. But what do you have to believe about the world to see that as an achievement rather than as a mistaken waste of resources?</a:t>
            </a:r>
          </a:p>
        </p:txBody>
      </p:sp>
      <p:sp>
        <p:nvSpPr>
          <p:cNvPr id="16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6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431663" fill="hold"/>
                                        <p:tgtEl>
                                          <p:spTgt spid="16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Present at the Creation"/>
          <p:cNvSpPr txBox="1"/>
          <p:nvPr>
            <p:ph type="title"/>
          </p:nvPr>
        </p:nvSpPr>
        <p:spPr>
          <a:xfrm>
            <a:off x="124795" y="-1"/>
            <a:ext cx="8890001" cy="1261271"/>
          </a:xfrm>
          <a:prstGeom prst="rect">
            <a:avLst/>
          </a:prstGeom>
        </p:spPr>
        <p:txBody>
          <a:bodyPr/>
          <a:lstStyle>
            <a:lvl1pPr defTabSz="222198">
              <a:defRPr sz="3888"/>
            </a:lvl1pPr>
          </a:lstStyle>
          <a:p>
            <a:pPr/>
            <a:r>
              <a:t>Successes Only from a Particular Point of View</a:t>
            </a:r>
          </a:p>
        </p:txBody>
      </p:sp>
      <p:sp>
        <p:nvSpPr>
          <p:cNvPr id="169"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If the USSR was “non-European”, it did rather well, did it not?:</a:t>
            </a:r>
          </a:p>
          <a:p>
            <a:pPr marL="98945" indent="-98945" defTabSz="137154">
              <a:spcBef>
                <a:spcPts val="700"/>
              </a:spcBef>
              <a:defRPr sz="1512">
                <a:latin typeface="Times New Roman"/>
                <a:ea typeface="Times New Roman"/>
                <a:cs typeface="Times New Roman"/>
                <a:sym typeface="Times New Roman"/>
              </a:defRPr>
            </a:pPr>
            <a:r>
              <a:t>Robert Allen’s view:</a:t>
            </a:r>
          </a:p>
          <a:p>
            <a:pPr lvl="1" marL="247363" indent="-98945" defTabSz="137154">
              <a:spcBef>
                <a:spcPts val="700"/>
              </a:spcBef>
              <a:defRPr sz="1512">
                <a:latin typeface="Times New Roman"/>
                <a:ea typeface="Times New Roman"/>
                <a:cs typeface="Times New Roman"/>
                <a:sym typeface="Times New Roman"/>
              </a:defRPr>
            </a:pPr>
            <a:r>
              <a:t>Pre-October growth "a one-off resource boom with a veneer of some tariff-induced industrialization.” Russia was headed for a Latin American or South Asian destiny. </a:t>
            </a:r>
          </a:p>
          <a:p>
            <a:pPr lvl="1" marL="247363" indent="-98945" defTabSz="137154">
              <a:spcBef>
                <a:spcPts val="700"/>
              </a:spcBef>
              <a:defRPr sz="1512">
                <a:latin typeface="Times New Roman"/>
                <a:ea typeface="Times New Roman"/>
                <a:cs typeface="Times New Roman"/>
                <a:sym typeface="Times New Roman"/>
              </a:defRPr>
            </a:pPr>
            <a:r>
              <a:t>You needed a Big Push, and heavy industry was the Turnpike.</a:t>
            </a:r>
          </a:p>
          <a:p>
            <a:pPr lvl="1" marL="247363" indent="-98945" defTabSz="137154">
              <a:spcBef>
                <a:spcPts val="700"/>
              </a:spcBef>
              <a:defRPr sz="1512">
                <a:latin typeface="Times New Roman"/>
                <a:ea typeface="Times New Roman"/>
                <a:cs typeface="Times New Roman"/>
                <a:sym typeface="Times New Roman"/>
              </a:defRPr>
            </a:pPr>
            <a:r>
              <a:t>Planning could coordinate a Big Push to replicate the industrial structure you know you want to have.</a:t>
            </a:r>
          </a:p>
          <a:p>
            <a:pPr lvl="1" marL="247363" indent="-98945" defTabSz="137154">
              <a:spcBef>
                <a:spcPts val="700"/>
              </a:spcBef>
              <a:defRPr sz="1512">
                <a:latin typeface="Times New Roman"/>
                <a:ea typeface="Times New Roman"/>
                <a:cs typeface="Times New Roman"/>
                <a:sym typeface="Times New Roman"/>
              </a:defRPr>
            </a:pPr>
            <a:r>
              <a:t>Russia was saved from India's fate by a rapid demographic transition fueled primarily by the large scale emancipation of women.</a:t>
            </a:r>
          </a:p>
          <a:p>
            <a:pPr lvl="1" marL="247363" indent="-98945" defTabSz="137154">
              <a:spcBef>
                <a:spcPts val="700"/>
              </a:spcBef>
              <a:defRPr sz="1512">
                <a:latin typeface="Times New Roman"/>
                <a:ea typeface="Times New Roman"/>
                <a:cs typeface="Times New Roman"/>
                <a:sym typeface="Times New Roman"/>
              </a:defRPr>
            </a:pPr>
            <a:r>
              <a:t>Rapid industrialization driven by resource mobilization.</a:t>
            </a:r>
          </a:p>
          <a:p>
            <a:pPr lvl="1" marL="247363" indent="-98945" defTabSz="137154">
              <a:spcBef>
                <a:spcPts val="700"/>
              </a:spcBef>
              <a:defRPr sz="1512">
                <a:latin typeface="Times New Roman"/>
                <a:ea typeface="Times New Roman"/>
                <a:cs typeface="Times New Roman"/>
                <a:sym typeface="Times New Roman"/>
              </a:defRPr>
            </a:pPr>
            <a:r>
              <a:t>A post-Stalin slowdown was due to (a) the requirements of military spending and (b) "hare-brained schemes".</a:t>
            </a:r>
          </a:p>
        </p:txBody>
      </p:sp>
      <p:sp>
        <p:nvSpPr>
          <p:cNvPr id="17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171"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7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339"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4473331" fill="hold"/>
                                        <p:tgtEl>
                                          <p:spTgt spid="17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a:t>
            </a:r>
          </a:p>
        </p:txBody>
      </p:sp>
      <p:sp>
        <p:nvSpPr>
          <p:cNvPr id="177"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And outside the North Atlantic, only Japan achieved even resource mobilization:</a:t>
            </a:r>
          </a:p>
          <a:p>
            <a:pPr marL="105227" indent="-105227" defTabSz="145862">
              <a:spcBef>
                <a:spcPts val="800"/>
              </a:spcBef>
              <a:defRPr sz="1608">
                <a:latin typeface="Times New Roman"/>
                <a:ea typeface="Times New Roman"/>
                <a:cs typeface="Times New Roman"/>
                <a:sym typeface="Times New Roman"/>
              </a:defRPr>
            </a:pPr>
            <a:r>
              <a:t>(But Japan also achieved much more)</a:t>
            </a:r>
          </a:p>
          <a:p>
            <a:pPr marL="105227" indent="-105227" defTabSz="145862">
              <a:spcBef>
                <a:spcPts val="800"/>
              </a:spcBef>
              <a:defRPr sz="1608">
                <a:latin typeface="Times New Roman"/>
                <a:ea typeface="Times New Roman"/>
                <a:cs typeface="Times New Roman"/>
                <a:sym typeface="Times New Roman"/>
              </a:defRPr>
            </a:pPr>
            <a:r>
              <a:t>Allen’s case again:</a:t>
            </a:r>
          </a:p>
          <a:p>
            <a:pPr lvl="1" marL="263069" indent="-105227" defTabSz="145862">
              <a:spcBef>
                <a:spcPts val="800"/>
              </a:spcBef>
              <a:defRPr sz="1608">
                <a:latin typeface="Times New Roman"/>
                <a:ea typeface="Times New Roman"/>
                <a:cs typeface="Times New Roman"/>
                <a:sym typeface="Times New Roman"/>
              </a:defRPr>
            </a:pPr>
            <a:r>
              <a: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
        <p:nvSpPr>
          <p:cNvPr id="17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0:45</a:t>
            </a:r>
          </a:p>
        </p:txBody>
      </p:sp>
      <p:pic>
        <p:nvPicPr>
          <p:cNvPr id="179"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8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2204"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0308334" fill="hold"/>
                                        <p:tgtEl>
                                          <p:spTgt spid="18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0"/>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 II</a:t>
            </a:r>
          </a:p>
        </p:txBody>
      </p:sp>
      <p:sp>
        <p:nvSpPr>
          <p:cNvPr id="185"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61101">
              <a:spcBef>
                <a:spcPts val="800"/>
              </a:spcBef>
              <a:buSzTx/>
              <a:buNone/>
              <a:defRPr b="1" sz="2220">
                <a:latin typeface="+mj-lt"/>
                <a:ea typeface="+mj-ea"/>
                <a:cs typeface="+mj-cs"/>
                <a:sym typeface="Helvetica"/>
              </a:defRPr>
            </a:pPr>
            <a:r>
              <a:t>And outside the North Atlantic, only Japan achieved even resource mobilization:</a:t>
            </a:r>
          </a:p>
          <a:p>
            <a:pPr marL="116221" indent="-116221" defTabSz="161101">
              <a:spcBef>
                <a:spcPts val="800"/>
              </a:spcBef>
              <a:defRPr sz="1776">
                <a:latin typeface="Times New Roman"/>
                <a:ea typeface="Times New Roman"/>
                <a:cs typeface="Times New Roman"/>
                <a:sym typeface="Times New Roman"/>
              </a:defRPr>
            </a:pPr>
            <a:r>
              <a:t>(But Japan also achieved much more)</a:t>
            </a:r>
          </a:p>
          <a:p>
            <a:pPr marL="116221" indent="-116221" defTabSz="161101">
              <a:spcBef>
                <a:spcPts val="800"/>
              </a:spcBef>
              <a:defRPr sz="1776">
                <a:latin typeface="Times New Roman"/>
                <a:ea typeface="Times New Roman"/>
                <a:cs typeface="Times New Roman"/>
                <a:sym typeface="Times New Roman"/>
              </a:defRPr>
            </a:pPr>
            <a:r>
              <a:t>Allen’s case again:</a:t>
            </a:r>
          </a:p>
          <a:p>
            <a:pPr lvl="1" marL="290554" indent="-116221" defTabSz="161101">
              <a:spcBef>
                <a:spcPts val="800"/>
              </a:spcBef>
              <a:defRPr sz="1776">
                <a:latin typeface="Times New Roman"/>
                <a:ea typeface="Times New Roman"/>
                <a:cs typeface="Times New Roman"/>
                <a:sym typeface="Times New Roman"/>
              </a:defRPr>
            </a:pPr>
            <a:r>
              <a: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p:txBody>
      </p:sp>
      <p:sp>
        <p:nvSpPr>
          <p:cNvPr id="18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87"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18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331665" fill="hold"/>
                                        <p:tgtEl>
                                          <p:spTgt spid="18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Present at the Creation"/>
          <p:cNvSpPr txBox="1"/>
          <p:nvPr>
            <p:ph type="title"/>
          </p:nvPr>
        </p:nvSpPr>
        <p:spPr>
          <a:xfrm>
            <a:off x="124795" y="-1"/>
            <a:ext cx="8890001" cy="1261271"/>
          </a:xfrm>
          <a:prstGeom prst="rect">
            <a:avLst/>
          </a:prstGeom>
        </p:spPr>
        <p:txBody>
          <a:bodyPr/>
          <a:lstStyle>
            <a:lvl1pPr defTabSz="222198">
              <a:defRPr sz="3888"/>
            </a:lvl1pPr>
          </a:lstStyle>
          <a:p>
            <a:pPr/>
            <a:r>
              <a:t>Did the Soviet Union Have to Follow the Stalinist Road</a:t>
            </a:r>
          </a:p>
        </p:txBody>
      </p:sp>
      <p:sp>
        <p:nvSpPr>
          <p:cNvPr id="193" name="Somehow, after World War II, nearly everything went right…"/>
          <p:cNvSpPr txBox="1"/>
          <p:nvPr>
            <p:ph type="body" idx="1"/>
          </p:nvPr>
        </p:nvSpPr>
        <p:spPr>
          <a:xfrm>
            <a:off x="124795" y="1261267"/>
            <a:ext cx="8780262"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Tony Judt says “yes”, and I think he is right:</a:t>
            </a:r>
          </a:p>
          <a:p>
            <a:pPr marL="113080" indent="-113080" defTabSz="156747">
              <a:spcBef>
                <a:spcPts val="800"/>
              </a:spcBef>
              <a:defRPr sz="1728">
                <a:latin typeface="Times New Roman"/>
                <a:ea typeface="Times New Roman"/>
                <a:cs typeface="Times New Roman"/>
                <a:sym typeface="Times New Roman"/>
              </a:defRPr>
            </a:pPr>
            <a:r>
              <a:t>Baked in the cake from Lenin’s coup</a:t>
            </a:r>
          </a:p>
          <a:p>
            <a:pPr marL="113080" indent="-113080" defTabSz="156747">
              <a:spcBef>
                <a:spcPts val="800"/>
              </a:spcBef>
              <a:defRPr sz="1728">
                <a:latin typeface="Times New Roman"/>
                <a:ea typeface="Times New Roman"/>
                <a:cs typeface="Times New Roman"/>
                <a:sym typeface="Times New Roman"/>
              </a:defRPr>
            </a:pPr>
            <a:r>
              <a:t>Reform not possible</a:t>
            </a:r>
          </a:p>
          <a:p>
            <a:pPr marL="113080" indent="-113080" defTabSz="156747">
              <a:spcBef>
                <a:spcPts val="800"/>
              </a:spcBef>
              <a:defRPr sz="1728">
                <a:latin typeface="Times New Roman"/>
                <a:ea typeface="Times New Roman"/>
                <a:cs typeface="Times New Roman"/>
                <a:sym typeface="Times New Roman"/>
              </a:defRPr>
            </a:pPr>
            <a:r>
              <a:t>Judt:</a:t>
            </a:r>
          </a:p>
          <a:p>
            <a:pPr lvl="1" marL="282701" indent="-113080" defTabSz="156747">
              <a:spcBef>
                <a:spcPts val="800"/>
              </a:spcBef>
              <a:defRPr sz="1728">
                <a:latin typeface="Times New Roman"/>
                <a:ea typeface="Times New Roman"/>
                <a:cs typeface="Times New Roman"/>
                <a:sym typeface="Times New Roman"/>
              </a:defRPr>
            </a:pPr>
            <a:r>
              <a:t>“Marx’s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a:t>
            </a:r>
          </a:p>
          <a:p>
            <a:pPr lvl="1" marL="282701" indent="-113080" defTabSz="156747">
              <a:spcBef>
                <a:spcPts val="800"/>
              </a:spcBef>
              <a:defRPr sz="1728">
                <a:latin typeface="Times New Roman"/>
                <a:ea typeface="Times New Roman"/>
                <a:cs typeface="Times New Roman"/>
                <a:sym typeface="Times New Roman"/>
              </a:defRPr>
            </a:pPr>
            <a:r>
              <a:t>“The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
        <p:nvSpPr>
          <p:cNvPr id="19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9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7"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2143333" fill="hold"/>
                                        <p:tgtEl>
                                          <p:spTgt spid="19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Failures of the USSR</a:t>
            </a:r>
          </a:p>
        </p:txBody>
      </p:sp>
      <p:sp>
        <p:nvSpPr>
          <p:cNvPr id="20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Especially if you take a North Atlantic benchmark:</a:t>
            </a:r>
          </a:p>
          <a:p>
            <a:pPr marL="117792" indent="-117792" defTabSz="163278">
              <a:spcBef>
                <a:spcPts val="900"/>
              </a:spcBef>
              <a:defRPr sz="1800">
                <a:latin typeface="Times New Roman"/>
                <a:ea typeface="Times New Roman"/>
                <a:cs typeface="Times New Roman"/>
                <a:sym typeface="Times New Roman"/>
              </a:defRPr>
            </a:pPr>
            <a:r>
              <a:t>The Soviet growth rate was not impressively high...</a:t>
            </a:r>
          </a:p>
          <a:p>
            <a:pPr marL="117792" indent="-117792" defTabSz="163278">
              <a:spcBef>
                <a:spcPts val="900"/>
              </a:spcBef>
              <a:defRPr sz="1800">
                <a:latin typeface="Times New Roman"/>
                <a:ea typeface="Times New Roman"/>
                <a:cs typeface="Times New Roman"/>
                <a:sym typeface="Times New Roman"/>
              </a:defRPr>
            </a:pPr>
            <a:r>
              <a:t>Even before 1917, the Russian economy had “taken off”…</a:t>
            </a:r>
          </a:p>
          <a:p>
            <a:pPr marL="117792" indent="-117792" defTabSz="163278">
              <a:spcBef>
                <a:spcPts val="900"/>
              </a:spcBef>
              <a:defRPr sz="1800">
                <a:latin typeface="Times New Roman"/>
                <a:ea typeface="Times New Roman"/>
                <a:cs typeface="Times New Roman"/>
                <a:sym typeface="Times New Roman"/>
              </a:defRPr>
            </a:pPr>
            <a:r>
              <a:t>The increased output achieved under the Communists was limited to steel, machinery, and military equipment.... The welfare of the working class... would have been better served by... capitalism....</a:t>
            </a:r>
          </a:p>
          <a:p>
            <a:pPr marL="117792" indent="-117792" defTabSz="163278">
              <a:spcBef>
                <a:spcPts val="900"/>
              </a:spcBef>
              <a:defRPr sz="1800">
                <a:latin typeface="Times New Roman"/>
                <a:ea typeface="Times New Roman"/>
                <a:cs typeface="Times New Roman"/>
                <a:sym typeface="Times New Roman"/>
              </a:defRPr>
            </a:pPr>
            <a:r>
              <a:t>The collectivization of agriculture... is a particularly vicious example....</a:t>
            </a:r>
          </a:p>
          <a:p>
            <a:pPr marL="117792" indent="-117792" defTabSz="163278">
              <a:spcBef>
                <a:spcPts val="900"/>
              </a:spcBef>
              <a:defRPr sz="1800">
                <a:latin typeface="Times New Roman"/>
                <a:ea typeface="Times New Roman"/>
                <a:cs typeface="Times New Roman"/>
                <a:sym typeface="Times New Roman"/>
              </a:defRPr>
            </a:pPr>
            <a:r>
              <a:t>Soviet socialism was economically irrational... driven by ideology, bureaucratic infighting, and despotic caprice… massive misallocation....</a:t>
            </a:r>
          </a:p>
          <a:p>
            <a:pPr marL="117792" indent="-117792" defTabSz="163278">
              <a:spcBef>
                <a:spcPts val="900"/>
              </a:spcBef>
              <a:defRPr sz="1800">
                <a:latin typeface="Times New Roman"/>
                <a:ea typeface="Times New Roman"/>
                <a:cs typeface="Times New Roman"/>
                <a:sym typeface="Times New Roman"/>
              </a:defRPr>
            </a:pPr>
            <a:r>
              <a:t>The growth slowdown after 1970 showed the ultimate weakness of really existing socialism: </a:t>
            </a:r>
          </a:p>
          <a:p>
            <a:pPr lvl="1" marL="294480" indent="-117792" defTabSz="163278">
              <a:spcBef>
                <a:spcPts val="900"/>
              </a:spcBef>
              <a:defRPr sz="1800">
                <a:latin typeface="Times New Roman"/>
                <a:ea typeface="Times New Roman"/>
                <a:cs typeface="Times New Roman"/>
                <a:sym typeface="Times New Roman"/>
              </a:defRPr>
            </a:pPr>
            <a:r>
              <a:t>It could function in a mediocre way to build... smokestack industries... </a:t>
            </a:r>
          </a:p>
          <a:p>
            <a:pPr lvl="1" marL="294480" indent="-117792" defTabSz="163278">
              <a:spcBef>
                <a:spcPts val="900"/>
              </a:spcBef>
              <a:defRPr sz="1800">
                <a:latin typeface="Times New Roman"/>
                <a:ea typeface="Times New Roman"/>
                <a:cs typeface="Times New Roman"/>
                <a:sym typeface="Times New Roman"/>
              </a:defRPr>
            </a:pPr>
            <a:r>
              <a:t>It was incapable of the sustained technological advance required for the postindustrial age...</a:t>
            </a:r>
          </a:p>
        </p:txBody>
      </p:sp>
      <p:sp>
        <p:nvSpPr>
          <p:cNvPr id="20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20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6046669" fill="hold"/>
                                        <p:tgtEl>
                                          <p:spTgt spid="20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03"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It’s a Thing for Geezers!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Mortality for the Youngs very low…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It’s the flu for them…</a:t>
            </a:r>
          </a:p>
        </p:txBody>
      </p:sp>
      <p:pic>
        <p:nvPicPr>
          <p:cNvPr id="104" name="Image" descr="Image"/>
          <p:cNvPicPr>
            <a:picLocks noChangeAspect="1"/>
          </p:cNvPicPr>
          <p:nvPr/>
        </p:nvPicPr>
        <p:blipFill>
          <a:blip r:embed="rId2">
            <a:extLst/>
          </a:blip>
          <a:stretch>
            <a:fillRect/>
          </a:stretch>
        </p:blipFill>
        <p:spPr>
          <a:xfrm>
            <a:off x="277662" y="2524423"/>
            <a:ext cx="8331202" cy="41402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Present at the Creation"/>
          <p:cNvSpPr txBox="1"/>
          <p:nvPr>
            <p:ph type="title"/>
          </p:nvPr>
        </p:nvSpPr>
        <p:spPr>
          <a:xfrm>
            <a:off x="124795" y="-1"/>
            <a:ext cx="8890001" cy="1261271"/>
          </a:xfrm>
          <a:prstGeom prst="rect">
            <a:avLst/>
          </a:prstGeom>
        </p:spPr>
        <p:txBody>
          <a:bodyPr/>
          <a:lstStyle>
            <a:lvl1pPr defTabSz="275690">
              <a:defRPr sz="4824"/>
            </a:lvl1pPr>
          </a:lstStyle>
          <a:p>
            <a:pPr/>
            <a:r>
              <a:t>Market Organization Matters a Lot</a:t>
            </a:r>
          </a:p>
        </p:txBody>
      </p:sp>
      <p:sp>
        <p:nvSpPr>
          <p:cNvPr id="207"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87226">
              <a:spcBef>
                <a:spcPts val="1000"/>
              </a:spcBef>
              <a:buSzTx/>
              <a:buNone/>
              <a:defRPr b="1" sz="2580">
                <a:latin typeface="+mj-lt"/>
                <a:ea typeface="+mj-ea"/>
                <a:cs typeface="+mj-cs"/>
                <a:sym typeface="Helvetica"/>
              </a:defRPr>
            </a:pPr>
            <a:r>
              <a:t>We covered this before:</a:t>
            </a:r>
          </a:p>
          <a:p>
            <a:pPr marL="135068" indent="-135068" defTabSz="187226">
              <a:spcBef>
                <a:spcPts val="1000"/>
              </a:spcBef>
              <a:defRPr sz="2064">
                <a:latin typeface="Times New Roman"/>
                <a:ea typeface="Times New Roman"/>
                <a:cs typeface="Times New Roman"/>
                <a:sym typeface="Times New Roman"/>
              </a:defRPr>
            </a:pPr>
            <a:r>
              <a:t>The lesson I draw from this tale is that Ukraine and Russia seriously underperformed</a:t>
            </a:r>
          </a:p>
          <a:p>
            <a:pPr marL="135068" indent="-135068" defTabSz="187226">
              <a:spcBef>
                <a:spcPts val="1000"/>
              </a:spcBef>
              <a:defRPr sz="2064">
                <a:latin typeface="Times New Roman"/>
                <a:ea typeface="Times New Roman"/>
                <a:cs typeface="Times New Roman"/>
                <a:sym typeface="Times New Roman"/>
              </a:defRPr>
            </a:pPr>
            <a:r>
              <a:t>And much more so Lithuania, Latvia, Estonia, and Leningrad Oblast</a:t>
            </a:r>
          </a:p>
          <a:p>
            <a:pPr marL="135068" indent="-135068" defTabSz="187226">
              <a:spcBef>
                <a:spcPts val="1000"/>
              </a:spcBef>
              <a:defRPr sz="2064">
                <a:latin typeface="Times New Roman"/>
                <a:ea typeface="Times New Roman"/>
                <a:cs typeface="Times New Roman"/>
                <a:sym typeface="Times New Roman"/>
              </a:defRPr>
            </a:pPr>
            <a:r>
              <a:t>In contrast to, say, Soviet Georgia and Kazakhstan, where a “non-European”  benchmark might be (or might not be) appropriate</a:t>
            </a:r>
          </a:p>
        </p:txBody>
      </p:sp>
      <p:sp>
        <p:nvSpPr>
          <p:cNvPr id="20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209"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1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10186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5610000" fill="hold"/>
                                        <p:tgtEl>
                                          <p:spTgt spid="21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Present at the Creation"/>
          <p:cNvSpPr txBox="1"/>
          <p:nvPr>
            <p:ph type="title"/>
          </p:nvPr>
        </p:nvSpPr>
        <p:spPr>
          <a:xfrm>
            <a:off x="124795" y="-1"/>
            <a:ext cx="8890001" cy="1261271"/>
          </a:xfrm>
          <a:prstGeom prst="rect">
            <a:avLst/>
          </a:prstGeom>
        </p:spPr>
        <p:txBody>
          <a:bodyPr/>
          <a:lstStyle>
            <a:lvl1pPr defTabSz="263346">
              <a:defRPr sz="4608"/>
            </a:lvl1pPr>
          </a:lstStyle>
          <a:p>
            <a:pPr/>
            <a:r>
              <a:t>Market Organization Matters a Lot II</a:t>
            </a:r>
          </a:p>
        </p:txBody>
      </p:sp>
      <p:sp>
        <p:nvSpPr>
          <p:cNvPr id="215"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Rick Ericson:</a:t>
            </a:r>
          </a:p>
          <a:p>
            <a:pPr marL="117792" indent="-117792" defTabSz="163278">
              <a:spcBef>
                <a:spcPts val="900"/>
              </a:spcBef>
              <a:defRPr sz="1800">
                <a:latin typeface="Times New Roman"/>
                <a:ea typeface="Times New Roman"/>
                <a:cs typeface="Times New Roman"/>
                <a:sym typeface="Times New Roman"/>
              </a:defRPr>
            </a:pPr>
            <a:r>
              <a:t>“[Soviet] Prices… [were] used for measurement, accounting, and control purposes”: i.e., not for incentives.</a:t>
            </a:r>
          </a:p>
          <a:p>
            <a:pPr marL="117792" indent="-117792" defTabSz="163278">
              <a:spcBef>
                <a:spcPts val="900"/>
              </a:spcBef>
              <a:defRPr sz="1800">
                <a:latin typeface="Times New Roman"/>
                <a:ea typeface="Times New Roman"/>
                <a:cs typeface="Times New Roman"/>
                <a:sym typeface="Times New Roman"/>
              </a:defRPr>
            </a:pPr>
            <a:r>
              <a:t>“[Soviet] Prices provide irrelevant or incorrect information about relative values and scarcities”.</a:t>
            </a:r>
          </a:p>
          <a:p>
            <a:pPr marL="117792" indent="-117792" defTabSz="163278">
              <a:spcBef>
                <a:spcPts val="900"/>
              </a:spcBef>
              <a:defRPr sz="1800">
                <a:latin typeface="Times New Roman"/>
                <a:ea typeface="Times New Roman"/>
                <a:cs typeface="Times New Roman"/>
                <a:sym typeface="Times New Roman"/>
              </a:defRPr>
            </a:pPr>
            <a:r>
              <a:t>“The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
        <p:nvSpPr>
          <p:cNvPr id="21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0:40</a:t>
            </a:r>
          </a:p>
        </p:txBody>
      </p:sp>
      <p:pic>
        <p:nvPicPr>
          <p:cNvPr id="217" name="Image" descr="Image"/>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1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8334999" fill="hold"/>
                                        <p:tgtEl>
                                          <p:spTgt spid="21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“Peaceful Coexistence”</a:t>
            </a:r>
          </a:p>
        </p:txBody>
      </p:sp>
      <p:sp>
        <p:nvSpPr>
          <p:cNvPr id="223"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And peaceful competition: N.S. Khrushchev:</a:t>
            </a:r>
          </a:p>
          <a:p>
            <a:pPr marL="113080" indent="-113080" defTabSz="156747">
              <a:spcBef>
                <a:spcPts val="800"/>
              </a:spcBef>
              <a:defRPr sz="1728">
                <a:latin typeface="Times New Roman"/>
                <a:ea typeface="Times New Roman"/>
                <a:cs typeface="Times New Roman"/>
                <a:sym typeface="Times New Roman"/>
              </a:defRPr>
            </a:pPr>
            <a:r>
              <a:t>“Must we, in this period of the flourishing of human genius which is penetrating the secrets of nature and harnessing its mighty forces, put up with the preservation of relations that existed between people when man was still a beast?…</a:t>
            </a:r>
          </a:p>
          <a:p>
            <a:pPr marL="113080" indent="-113080" defTabSz="156747">
              <a:spcBef>
                <a:spcPts val="800"/>
              </a:spcBef>
              <a:defRPr sz="1728">
                <a:latin typeface="Times New Roman"/>
                <a:ea typeface="Times New Roman"/>
                <a:cs typeface="Times New Roman"/>
                <a:sym typeface="Times New Roman"/>
              </a:defRPr>
            </a:pPr>
            <a:r>
              <a:t>“Time is a good adviser, or as the Russian people say, ‘Take counsel of one's pillow’. This is a wise saying…. </a:t>
            </a:r>
          </a:p>
          <a:p>
            <a:pPr marL="113080" indent="-113080" defTabSz="156747">
              <a:spcBef>
                <a:spcPts val="800"/>
              </a:spcBef>
              <a:defRPr sz="1728">
                <a:latin typeface="Times New Roman"/>
                <a:ea typeface="Times New Roman"/>
                <a:cs typeface="Times New Roman"/>
                <a:sym typeface="Times New Roman"/>
              </a:defRPr>
            </a:pPr>
            <a:r>
              <a:t>“We shall do everything we can to tilt the barometer's hand away from ‘Storm’ and even from ‘Changeable’ to show ‘Fine’…</a:t>
            </a:r>
          </a:p>
          <a:p>
            <a:pPr marL="113080" indent="-113080" defTabSz="156747">
              <a:spcBef>
                <a:spcPts val="800"/>
              </a:spcBef>
              <a:defRPr sz="1728">
                <a:latin typeface="Times New Roman"/>
                <a:ea typeface="Times New Roman"/>
                <a:cs typeface="Times New Roman"/>
                <a:sym typeface="Times New Roman"/>
              </a:defRPr>
            </a:pPr>
            <a:r>
              <a: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marL="113080" indent="-113080" defTabSz="156747">
              <a:spcBef>
                <a:spcPts val="800"/>
              </a:spcBef>
              <a:defRPr sz="1728">
                <a:latin typeface="Times New Roman"/>
                <a:ea typeface="Times New Roman"/>
                <a:cs typeface="Times New Roman"/>
                <a:sym typeface="Times New Roman"/>
              </a:defRPr>
            </a:pPr>
            <a:r>
              <a: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
        <p:nvSpPr>
          <p:cNvPr id="22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2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983329" fill="hold"/>
                                        <p:tgtEl>
                                          <p:spTgt spid="22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Present at the Creation"/>
          <p:cNvSpPr txBox="1"/>
          <p:nvPr>
            <p:ph type="title"/>
          </p:nvPr>
        </p:nvSpPr>
        <p:spPr>
          <a:xfrm>
            <a:off x="124795" y="-1"/>
            <a:ext cx="8890001" cy="1261271"/>
          </a:xfrm>
          <a:prstGeom prst="rect">
            <a:avLst/>
          </a:prstGeom>
        </p:spPr>
        <p:txBody>
          <a:bodyPr/>
          <a:lstStyle>
            <a:lvl1pPr defTabSz="362101">
              <a:defRPr sz="6336"/>
            </a:lvl1pPr>
          </a:lstStyle>
          <a:p>
            <a:pPr/>
            <a:r>
              <a:t>Kosygin: Economic Reform</a:t>
            </a:r>
          </a:p>
        </p:txBody>
      </p:sp>
      <p:sp>
        <p:nvSpPr>
          <p:cNvPr id="23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08852">
              <a:spcBef>
                <a:spcPts val="600"/>
              </a:spcBef>
              <a:buSzTx/>
              <a:buNone/>
              <a:defRPr b="1" sz="1500">
                <a:latin typeface="+mj-lt"/>
                <a:ea typeface="+mj-ea"/>
                <a:cs typeface="+mj-cs"/>
                <a:sym typeface="Helvetica"/>
              </a:defRPr>
            </a:pPr>
            <a:r>
              <a:t>N.S. Khrushchev the last true believer; Kosygin the last worker-bee:</a:t>
            </a:r>
          </a:p>
          <a:p>
            <a:pPr marL="78528" indent="-78528" defTabSz="108852">
              <a:spcBef>
                <a:spcPts val="600"/>
              </a:spcBef>
              <a:defRPr sz="1200">
                <a:latin typeface="Times New Roman"/>
                <a:ea typeface="Times New Roman"/>
                <a:cs typeface="Times New Roman"/>
                <a:sym typeface="Times New Roman"/>
              </a:defRPr>
            </a:pPr>
            <a:r>
              <a:t>After Kosygin, time-serving bureaucrats going through the motions</a:t>
            </a:r>
          </a:p>
          <a:p>
            <a:pPr lvl="1" marL="196320" indent="-78528" defTabSz="108852">
              <a:spcBef>
                <a:spcPts val="600"/>
              </a:spcBef>
              <a:defRPr sz="1200">
                <a:latin typeface="Times New Roman"/>
                <a:ea typeface="Times New Roman"/>
                <a:cs typeface="Times New Roman"/>
                <a:sym typeface="Times New Roman"/>
              </a:defRPr>
            </a:pPr>
            <a:r>
              <a:t>Until Gorbachev, and his attempted reforms in the 1980s</a:t>
            </a:r>
          </a:p>
          <a:p>
            <a:pPr marL="78528" indent="-78528" defTabSz="108852">
              <a:spcBef>
                <a:spcPts val="600"/>
              </a:spcBef>
              <a:defRPr sz="1200">
                <a:latin typeface="Times New Roman"/>
                <a:ea typeface="Times New Roman"/>
                <a:cs typeface="Times New Roman"/>
                <a:sym typeface="Times New Roman"/>
              </a:defRPr>
            </a:pPr>
            <a:r>
              <a:t>Kosygin as the logistical architect of victory in World War II</a:t>
            </a:r>
          </a:p>
          <a:p>
            <a:pPr marL="78528" indent="-78528" defTabSz="108852">
              <a:spcBef>
                <a:spcPts val="600"/>
              </a:spcBef>
              <a:defRPr sz="1200">
                <a:latin typeface="Times New Roman"/>
                <a:ea typeface="Times New Roman"/>
                <a:cs typeface="Times New Roman"/>
                <a:sym typeface="Times New Roman"/>
              </a:defRPr>
            </a:pPr>
            <a:r>
              <a:t>Kosygin as first among three after 1964</a:t>
            </a:r>
          </a:p>
          <a:p>
            <a:pPr marL="78528" indent="-78528" defTabSz="108852">
              <a:spcBef>
                <a:spcPts val="600"/>
              </a:spcBef>
              <a:defRPr sz="1200">
                <a:latin typeface="Times New Roman"/>
                <a:ea typeface="Times New Roman"/>
                <a:cs typeface="Times New Roman"/>
                <a:sym typeface="Times New Roman"/>
              </a:defRPr>
            </a:pPr>
            <a:r>
              <a:t>Kosygin’s recognition of the need for reform</a:t>
            </a:r>
          </a:p>
          <a:p>
            <a:pPr marL="78528" indent="-78528" defTabSz="108852">
              <a:spcBef>
                <a:spcPts val="600"/>
              </a:spcBef>
              <a:defRPr sz="1200">
                <a:latin typeface="Times New Roman"/>
                <a:ea typeface="Times New Roman"/>
                <a:cs typeface="Times New Roman"/>
                <a:sym typeface="Times New Roman"/>
              </a:defRPr>
            </a:pPr>
            <a:r>
              <a:t>How do you introduce more rational decision making into a planning bureaucracy?</a:t>
            </a:r>
          </a:p>
          <a:p>
            <a:pPr marL="78528" indent="-78528" defTabSz="108852">
              <a:spcBef>
                <a:spcPts val="600"/>
              </a:spcBef>
              <a:defRPr sz="1200">
                <a:latin typeface="Times New Roman"/>
                <a:ea typeface="Times New Roman"/>
                <a:cs typeface="Times New Roman"/>
                <a:sym typeface="Times New Roman"/>
              </a:defRPr>
            </a:pPr>
            <a:r>
              <a:t>If all that matters is that Maginitogorsk produce as many tanks that will start up and fire at least one round, you can do that:</a:t>
            </a:r>
          </a:p>
          <a:p>
            <a:pPr lvl="1" marL="196320" indent="-78528" defTabSz="108852">
              <a:spcBef>
                <a:spcPts val="600"/>
              </a:spcBef>
              <a:defRPr sz="1200">
                <a:latin typeface="Times New Roman"/>
                <a:ea typeface="Times New Roman"/>
                <a:cs typeface="Times New Roman"/>
                <a:sym typeface="Times New Roman"/>
              </a:defRPr>
            </a:pPr>
            <a:r>
              <a:t>Tanks last for only 14 hours in combat, anyway—and for six months max during wartime</a:t>
            </a:r>
          </a:p>
          <a:p>
            <a:pPr lvl="1" marL="196320" indent="-78528" defTabSz="108852">
              <a:spcBef>
                <a:spcPts val="600"/>
              </a:spcBef>
              <a:defRPr sz="1200">
                <a:latin typeface="Times New Roman"/>
                <a:ea typeface="Times New Roman"/>
                <a:cs typeface="Times New Roman"/>
                <a:sym typeface="Times New Roman"/>
              </a:defRPr>
            </a:pPr>
            <a:r>
              <a:t>Command the big flows of raw material</a:t>
            </a:r>
          </a:p>
          <a:p>
            <a:pPr lvl="1" marL="196320" indent="-78528" defTabSz="108852">
              <a:spcBef>
                <a:spcPts val="600"/>
              </a:spcBef>
              <a:defRPr sz="1200">
                <a:latin typeface="Times New Roman"/>
                <a:ea typeface="Times New Roman"/>
                <a:cs typeface="Times New Roman"/>
                <a:sym typeface="Times New Roman"/>
              </a:defRPr>
            </a:pPr>
            <a:r>
              <a:t>Require that the managers buy, beg, borrow, steal, and trade for the rest of what they need—threatening to tell the higher-ups who is uncooperative</a:t>
            </a:r>
          </a:p>
          <a:p>
            <a:pPr lvl="1" marL="196320" indent="-78528" defTabSz="108852">
              <a:spcBef>
                <a:spcPts val="600"/>
              </a:spcBef>
              <a:defRPr sz="1200">
                <a:latin typeface="Times New Roman"/>
                <a:ea typeface="Times New Roman"/>
                <a:cs typeface="Times New Roman"/>
                <a:sym typeface="Times New Roman"/>
              </a:defRPr>
            </a:pPr>
            <a:r>
              <a:t>Show the final output</a:t>
            </a:r>
          </a:p>
          <a:p>
            <a:pPr marL="78528" indent="-78528" defTabSz="108852">
              <a:spcBef>
                <a:spcPts val="600"/>
              </a:spcBef>
              <a:defRPr sz="1200">
                <a:latin typeface="Times New Roman"/>
                <a:ea typeface="Times New Roman"/>
                <a:cs typeface="Times New Roman"/>
                <a:sym typeface="Times New Roman"/>
              </a:defRPr>
            </a:pPr>
            <a:r>
              <a:t>Not a way you can run a complex, modern economy</a:t>
            </a:r>
          </a:p>
          <a:p>
            <a:pPr lvl="1" marL="196320" indent="-78528" defTabSz="108852">
              <a:spcBef>
                <a:spcPts val="600"/>
              </a:spcBef>
              <a:defRPr sz="1200">
                <a:latin typeface="Times New Roman"/>
                <a:ea typeface="Times New Roman"/>
                <a:cs typeface="Times New Roman"/>
                <a:sym typeface="Times New Roman"/>
              </a:defRPr>
            </a:pPr>
            <a:r>
              <a:t>Even Cuba’s 10 million ton sugar harvest</a:t>
            </a:r>
          </a:p>
          <a:p>
            <a:pPr lvl="1" marL="196320" indent="-78528" defTabSz="108852">
              <a:spcBef>
                <a:spcPts val="600"/>
              </a:spcBef>
              <a:defRPr sz="1200">
                <a:latin typeface="Times New Roman"/>
                <a:ea typeface="Times New Roman"/>
                <a:cs typeface="Times New Roman"/>
                <a:sym typeface="Times New Roman"/>
              </a:defRPr>
            </a:pPr>
            <a:r>
              <a:t>But can you be a little bit market?</a:t>
            </a:r>
          </a:p>
          <a:p>
            <a:pPr lvl="1" marL="196320" indent="-78528" defTabSz="108852">
              <a:spcBef>
                <a:spcPts val="600"/>
              </a:spcBef>
              <a:defRPr sz="1200">
                <a:latin typeface="Times New Roman"/>
                <a:ea typeface="Times New Roman"/>
                <a:cs typeface="Times New Roman"/>
                <a:sym typeface="Times New Roman"/>
              </a:defRPr>
            </a:pPr>
            <a:r>
              <a:t>The China Road, or nothing</a:t>
            </a:r>
          </a:p>
        </p:txBody>
      </p:sp>
      <p:sp>
        <p:nvSpPr>
          <p:cNvPr id="23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7:30</a:t>
            </a:r>
          </a:p>
        </p:txBody>
      </p:sp>
      <p:pic>
        <p:nvPicPr>
          <p:cNvPr id="23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85258331" fill="hold"/>
                                        <p:tgtEl>
                                          <p:spTgt spid="23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Present at the Creation"/>
          <p:cNvSpPr txBox="1"/>
          <p:nvPr>
            <p:ph type="title"/>
          </p:nvPr>
        </p:nvSpPr>
        <p:spPr>
          <a:xfrm>
            <a:off x="124795" y="-1"/>
            <a:ext cx="8890001" cy="1261271"/>
          </a:xfrm>
          <a:prstGeom prst="rect">
            <a:avLst/>
          </a:prstGeom>
        </p:spPr>
        <p:txBody>
          <a:bodyPr/>
          <a:lstStyle>
            <a:lvl1pPr defTabSz="222198">
              <a:defRPr sz="3888"/>
            </a:lvl1pPr>
          </a:lstStyle>
          <a:p>
            <a:pPr/>
            <a:r>
              <a:t>The Course of 1960s and 1970s Soviet Reform</a:t>
            </a:r>
          </a:p>
        </p:txBody>
      </p:sp>
      <p:sp>
        <p:nvSpPr>
          <p:cNvPr id="237"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Evsei Lieberman’s proposals:</a:t>
            </a:r>
          </a:p>
          <a:p>
            <a:pPr marL="136638" indent="-136638" defTabSz="189403">
              <a:spcBef>
                <a:spcPts val="1000"/>
              </a:spcBef>
              <a:defRPr sz="2088">
                <a:latin typeface="Times New Roman"/>
                <a:ea typeface="Times New Roman"/>
                <a:cs typeface="Times New Roman"/>
                <a:sym typeface="Times New Roman"/>
              </a:defRPr>
            </a:pPr>
            <a:r>
              <a:t>Five elements</a:t>
            </a:r>
          </a:p>
          <a:p>
            <a:pPr lvl="1" marL="341597" indent="-136638" defTabSz="189403">
              <a:spcBef>
                <a:spcPts val="1000"/>
              </a:spcBef>
              <a:defRPr sz="2088">
                <a:latin typeface="Times New Roman"/>
                <a:ea typeface="Times New Roman"/>
                <a:cs typeface="Times New Roman"/>
                <a:sym typeface="Times New Roman"/>
              </a:defRPr>
            </a:pPr>
            <a:r>
              <a:t>Rewarding profitability</a:t>
            </a:r>
          </a:p>
          <a:p>
            <a:pPr lvl="1" marL="341597" indent="-136638" defTabSz="189403">
              <a:spcBef>
                <a:spcPts val="1000"/>
              </a:spcBef>
              <a:defRPr sz="2088">
                <a:latin typeface="Times New Roman"/>
                <a:ea typeface="Times New Roman"/>
                <a:cs typeface="Times New Roman"/>
                <a:sym typeface="Times New Roman"/>
              </a:defRPr>
            </a:pPr>
            <a:r>
              <a:t>Rational price-setting</a:t>
            </a:r>
          </a:p>
          <a:p>
            <a:pPr lvl="1" marL="341597" indent="-136638" defTabSz="189403">
              <a:spcBef>
                <a:spcPts val="1000"/>
              </a:spcBef>
              <a:defRPr sz="2088">
                <a:latin typeface="Times New Roman"/>
                <a:ea typeface="Times New Roman"/>
                <a:cs typeface="Times New Roman"/>
                <a:sym typeface="Times New Roman"/>
              </a:defRPr>
            </a:pPr>
            <a:r>
              <a:t>Enterprise decision-making</a:t>
            </a:r>
          </a:p>
          <a:p>
            <a:pPr lvl="1" marL="341597" indent="-136638" defTabSz="189403">
              <a:spcBef>
                <a:spcPts val="1000"/>
              </a:spcBef>
              <a:defRPr sz="2088">
                <a:latin typeface="Times New Roman"/>
                <a:ea typeface="Times New Roman"/>
                <a:cs typeface="Times New Roman"/>
                <a:sym typeface="Times New Roman"/>
              </a:defRPr>
            </a:pPr>
            <a:r>
              <a:t>Light hand from the ministry</a:t>
            </a:r>
          </a:p>
          <a:p>
            <a:pPr marL="136638" indent="-136638" defTabSz="189403">
              <a:spcBef>
                <a:spcPts val="1000"/>
              </a:spcBef>
              <a:defRPr sz="2088">
                <a:latin typeface="Times New Roman"/>
                <a:ea typeface="Times New Roman"/>
                <a:cs typeface="Times New Roman"/>
                <a:sym typeface="Times New Roman"/>
              </a:defRPr>
            </a:pPr>
            <a:r>
              <a:t>Largely reversed in 1969-1971</a:t>
            </a:r>
          </a:p>
          <a:p>
            <a:pPr lvl="1" marL="341597" indent="-136638" defTabSz="189403">
              <a:spcBef>
                <a:spcPts val="1000"/>
              </a:spcBef>
              <a:defRPr sz="2088">
                <a:latin typeface="Times New Roman"/>
                <a:ea typeface="Times New Roman"/>
                <a:cs typeface="Times New Roman"/>
                <a:sym typeface="Times New Roman"/>
              </a:defRPr>
            </a:pPr>
            <a:r>
              <a:t>The Prague Spring and Kosygin’s relative eclipse</a:t>
            </a:r>
          </a:p>
          <a:p>
            <a:pPr marL="136638" indent="-136638" defTabSz="189403">
              <a:spcBef>
                <a:spcPts val="1000"/>
              </a:spcBef>
              <a:defRPr sz="2088">
                <a:latin typeface="Times New Roman"/>
                <a:ea typeface="Times New Roman"/>
                <a:cs typeface="Times New Roman"/>
                <a:sym typeface="Times New Roman"/>
              </a:defRPr>
            </a:pPr>
            <a:r>
              <a:t>Military requirements</a:t>
            </a:r>
          </a:p>
          <a:p>
            <a:pPr marL="136638" indent="-136638" defTabSz="189403">
              <a:spcBef>
                <a:spcPts val="1000"/>
              </a:spcBef>
              <a:defRPr sz="2088">
                <a:latin typeface="Times New Roman"/>
                <a:ea typeface="Times New Roman"/>
                <a:cs typeface="Times New Roman"/>
                <a:sym typeface="Times New Roman"/>
              </a:defRPr>
            </a:pPr>
            <a:r>
              <a:t>Backward agriculture</a:t>
            </a:r>
          </a:p>
        </p:txBody>
      </p:sp>
      <p:sp>
        <p:nvSpPr>
          <p:cNvPr id="23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3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1375000" fill="hold"/>
                                        <p:tgtEl>
                                          <p:spTgt spid="23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9"/>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Present at the Creation"/>
          <p:cNvSpPr txBox="1"/>
          <p:nvPr>
            <p:ph type="title"/>
          </p:nvPr>
        </p:nvSpPr>
        <p:spPr>
          <a:xfrm>
            <a:off x="124795" y="-1"/>
            <a:ext cx="8890001" cy="1261271"/>
          </a:xfrm>
          <a:prstGeom prst="rect">
            <a:avLst/>
          </a:prstGeom>
        </p:spPr>
        <p:txBody>
          <a:bodyPr/>
          <a:lstStyle>
            <a:lvl1pPr defTabSz="222198">
              <a:defRPr sz="3888"/>
            </a:lvl1pPr>
          </a:lstStyle>
          <a:p>
            <a:pPr/>
            <a:r>
              <a:t>And in the Late 1980s It Came Tumbling Down</a:t>
            </a:r>
          </a:p>
        </p:txBody>
      </p:sp>
      <p:sp>
        <p:nvSpPr>
          <p:cNvPr id="244"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Yegor Gaidar’s view: wheat and rye, and oil, in the 1970s and 1980s:</a:t>
            </a:r>
          </a:p>
          <a:p>
            <a:pPr marL="120933" indent="-120933" defTabSz="167632">
              <a:spcBef>
                <a:spcPts val="900"/>
              </a:spcBef>
              <a:defRPr sz="1848">
                <a:latin typeface="Times New Roman"/>
                <a:ea typeface="Times New Roman"/>
                <a:cs typeface="Times New Roman"/>
                <a:sym typeface="Times New Roman"/>
              </a:defRPr>
            </a:pPr>
            <a:r>
              <a:t>First, back up to 1928-9: the “scissors crisis” and its consequences</a:t>
            </a:r>
          </a:p>
          <a:p>
            <a:pPr lvl="1" marL="302333" indent="-120933" defTabSz="167632">
              <a:spcBef>
                <a:spcPts val="900"/>
              </a:spcBef>
              <a:defRPr sz="1848">
                <a:latin typeface="Times New Roman"/>
                <a:ea typeface="Times New Roman"/>
                <a:cs typeface="Times New Roman"/>
                <a:sym typeface="Times New Roman"/>
              </a:defRPr>
            </a:pPr>
            <a:r>
              <a:t>The enserfment of the peasantry in collective farms</a:t>
            </a:r>
          </a:p>
          <a:p>
            <a:pPr lvl="1" marL="302333" indent="-120933" defTabSz="167632">
              <a:spcBef>
                <a:spcPts val="900"/>
              </a:spcBef>
              <a:defRPr sz="1848">
                <a:latin typeface="Times New Roman"/>
                <a:ea typeface="Times New Roman"/>
                <a:cs typeface="Times New Roman"/>
                <a:sym typeface="Times New Roman"/>
              </a:defRPr>
            </a:pPr>
            <a:r>
              <a:t>Low productivity</a:t>
            </a:r>
          </a:p>
          <a:p>
            <a:pPr lvl="1" marL="302333" indent="-120933" defTabSz="167632">
              <a:spcBef>
                <a:spcPts val="900"/>
              </a:spcBef>
              <a:defRPr sz="1848">
                <a:latin typeface="Times New Roman"/>
                <a:ea typeface="Times New Roman"/>
                <a:cs typeface="Times New Roman"/>
                <a:sym typeface="Times New Roman"/>
              </a:defRPr>
            </a:pPr>
            <a:r>
              <a:t>Stagnant grain harvest</a:t>
            </a:r>
          </a:p>
          <a:p>
            <a:pPr marL="120933" indent="-120933" defTabSz="167632">
              <a:spcBef>
                <a:spcPts val="900"/>
              </a:spcBef>
              <a:defRPr sz="1848">
                <a:latin typeface="Times New Roman"/>
                <a:ea typeface="Times New Roman"/>
                <a:cs typeface="Times New Roman"/>
                <a:sym typeface="Times New Roman"/>
              </a:defRPr>
            </a:pPr>
            <a:r>
              <a:t>Khrushchev tried to throw investment resources at the problem</a:t>
            </a:r>
          </a:p>
          <a:p>
            <a:pPr marL="120933" indent="-120933" defTabSz="167632">
              <a:spcBef>
                <a:spcPts val="900"/>
              </a:spcBef>
              <a:defRPr sz="1848">
                <a:latin typeface="Times New Roman"/>
                <a:ea typeface="Times New Roman"/>
                <a:cs typeface="Times New Roman"/>
                <a:sym typeface="Times New Roman"/>
              </a:defRPr>
            </a:pPr>
            <a:r>
              <a:t>The striking contrast between the grain-exporting Russian Empire and the grain-importing USSR</a:t>
            </a:r>
          </a:p>
          <a:p>
            <a:pPr marL="120933" indent="-120933" defTabSz="167632">
              <a:spcBef>
                <a:spcPts val="900"/>
              </a:spcBef>
              <a:defRPr sz="1848">
                <a:latin typeface="Times New Roman"/>
                <a:ea typeface="Times New Roman"/>
                <a:cs typeface="Times New Roman"/>
                <a:sym typeface="Times New Roman"/>
              </a:defRPr>
            </a:pPr>
            <a:r>
              <a:t>What could the USSR sell?</a:t>
            </a:r>
          </a:p>
          <a:p>
            <a:pPr lvl="1" marL="302333" indent="-120933" defTabSz="167632">
              <a:spcBef>
                <a:spcPts val="900"/>
              </a:spcBef>
              <a:defRPr sz="1848">
                <a:latin typeface="Times New Roman"/>
                <a:ea typeface="Times New Roman"/>
                <a:cs typeface="Times New Roman"/>
                <a:sym typeface="Times New Roman"/>
              </a:defRPr>
            </a:pPr>
            <a:r>
              <a:t>Not manufactures</a:t>
            </a:r>
          </a:p>
          <a:p>
            <a:pPr lvl="1" marL="302333" indent="-120933" defTabSz="167632">
              <a:spcBef>
                <a:spcPts val="900"/>
              </a:spcBef>
              <a:defRPr sz="1848">
                <a:latin typeface="Times New Roman"/>
                <a:ea typeface="Times New Roman"/>
                <a:cs typeface="Times New Roman"/>
                <a:sym typeface="Times New Roman"/>
              </a:defRPr>
            </a:pPr>
            <a:r>
              <a:t>Oil and natural gas</a:t>
            </a:r>
          </a:p>
        </p:txBody>
      </p:sp>
      <p:sp>
        <p:nvSpPr>
          <p:cNvPr id="24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4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210006" fill="hold"/>
                                        <p:tgtEl>
                                          <p:spTgt spid="2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Present at the Creation"/>
          <p:cNvSpPr txBox="1"/>
          <p:nvPr>
            <p:ph type="title"/>
          </p:nvPr>
        </p:nvSpPr>
        <p:spPr>
          <a:xfrm>
            <a:off x="124795" y="-1"/>
            <a:ext cx="8890001" cy="1261271"/>
          </a:xfrm>
          <a:prstGeom prst="rect">
            <a:avLst/>
          </a:prstGeom>
        </p:spPr>
        <p:txBody>
          <a:bodyPr/>
          <a:lstStyle>
            <a:lvl1pPr defTabSz="316838">
              <a:defRPr sz="5544"/>
            </a:lvl1pPr>
          </a:lstStyle>
          <a:p>
            <a:pPr/>
            <a:r>
              <a:t>Subject to the Whims of OPEC</a:t>
            </a:r>
          </a:p>
        </p:txBody>
      </p:sp>
      <p:sp>
        <p:nvSpPr>
          <p:cNvPr id="251"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206819">
              <a:spcBef>
                <a:spcPts val="1100"/>
              </a:spcBef>
              <a:buSzTx/>
              <a:buNone/>
              <a:defRPr b="1" sz="2850">
                <a:latin typeface="+mj-lt"/>
                <a:ea typeface="+mj-ea"/>
                <a:cs typeface="+mj-cs"/>
                <a:sym typeface="Helvetica"/>
              </a:defRPr>
            </a:pPr>
            <a:r>
              <a:t>Global oil prices tripled in the 1970s:</a:t>
            </a:r>
          </a:p>
          <a:p>
            <a:pPr marL="149203" indent="-149203" defTabSz="206819">
              <a:spcBef>
                <a:spcPts val="1100"/>
              </a:spcBef>
              <a:defRPr sz="2280">
                <a:latin typeface="Times New Roman"/>
                <a:ea typeface="Times New Roman"/>
                <a:cs typeface="Times New Roman"/>
                <a:sym typeface="Times New Roman"/>
              </a:defRPr>
            </a:pPr>
            <a:r>
              <a:t>Did this save the USSR for a decade?</a:t>
            </a:r>
          </a:p>
          <a:p>
            <a:pPr lvl="1" marL="373008" indent="-149203" defTabSz="206819">
              <a:spcBef>
                <a:spcPts val="1100"/>
              </a:spcBef>
              <a:defRPr sz="2280">
                <a:latin typeface="Times New Roman"/>
                <a:ea typeface="Times New Roman"/>
                <a:cs typeface="Times New Roman"/>
                <a:sym typeface="Times New Roman"/>
              </a:defRPr>
            </a:pPr>
            <a:r>
              <a:t>The USSR did manage to put bread on the shelves of the stores</a:t>
            </a:r>
          </a:p>
          <a:p>
            <a:pPr lvl="1" marL="373008" indent="-149203" defTabSz="206819">
              <a:spcBef>
                <a:spcPts val="1100"/>
              </a:spcBef>
              <a:defRPr sz="2280">
                <a:latin typeface="Times New Roman"/>
                <a:ea typeface="Times New Roman"/>
                <a:cs typeface="Times New Roman"/>
                <a:sym typeface="Times New Roman"/>
              </a:defRPr>
            </a:pPr>
            <a:r>
              <a:t>If it had not managed to reliably put bread on the shelves, would it have fallen a decade earlier?</a:t>
            </a:r>
          </a:p>
          <a:p>
            <a:pPr lvl="1" marL="373008" indent="-149203" defTabSz="206819">
              <a:spcBef>
                <a:spcPts val="1100"/>
              </a:spcBef>
              <a:defRPr sz="2280">
                <a:latin typeface="Times New Roman"/>
                <a:ea typeface="Times New Roman"/>
                <a:cs typeface="Times New Roman"/>
                <a:sym typeface="Times New Roman"/>
              </a:defRPr>
            </a:pPr>
            <a:r>
              <a:t>Or did the fact that it could buy grain keep it from a “Chinese reform” until it was too late?</a:t>
            </a:r>
          </a:p>
          <a:p>
            <a:pPr marL="149203" indent="-149203" defTabSz="206819">
              <a:spcBef>
                <a:spcPts val="1100"/>
              </a:spcBef>
              <a:defRPr sz="2280">
                <a:latin typeface="Times New Roman"/>
                <a:ea typeface="Times New Roman"/>
                <a:cs typeface="Times New Roman"/>
                <a:sym typeface="Times New Roman"/>
              </a:defRPr>
            </a:pPr>
            <a:r>
              <a:t>Was a “Chinese reform” of the collective farms possible?</a:t>
            </a:r>
          </a:p>
          <a:p>
            <a:pPr marL="149203" indent="-149203" defTabSz="206819">
              <a:spcBef>
                <a:spcPts val="1100"/>
              </a:spcBef>
              <a:defRPr sz="2280">
                <a:latin typeface="Times New Roman"/>
                <a:ea typeface="Times New Roman"/>
                <a:cs typeface="Times New Roman"/>
                <a:sym typeface="Times New Roman"/>
              </a:defRPr>
            </a:pPr>
            <a:r>
              <a:t>Saudi’s decision to cut world oil prices in three in late 1985 caused a crisis</a:t>
            </a:r>
          </a:p>
          <a:p>
            <a:pPr lvl="1" marL="373008" indent="-149203" defTabSz="206819">
              <a:spcBef>
                <a:spcPts val="1100"/>
              </a:spcBef>
              <a:defRPr sz="2280">
                <a:latin typeface="Times New Roman"/>
                <a:ea typeface="Times New Roman"/>
                <a:cs typeface="Times New Roman"/>
                <a:sym typeface="Times New Roman"/>
              </a:defRPr>
            </a:pPr>
            <a:r>
              <a:t>Soviet solution? Borrow</a:t>
            </a:r>
          </a:p>
        </p:txBody>
      </p:sp>
      <p:sp>
        <p:nvSpPr>
          <p:cNvPr id="25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5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596118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6570007" fill="hold"/>
                                        <p:tgtEl>
                                          <p:spTgt spid="25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Money Ran Out</a:t>
            </a:r>
          </a:p>
        </p:txBody>
      </p:sp>
      <p:sp>
        <p:nvSpPr>
          <p:cNvPr id="258"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Too late for a Chinese-style agricultural reform—even if it would have worked:</a:t>
            </a:r>
          </a:p>
          <a:p>
            <a:pPr marL="136638" indent="-136638" defTabSz="189403">
              <a:spcBef>
                <a:spcPts val="1000"/>
              </a:spcBef>
              <a:defRPr sz="2088">
                <a:latin typeface="Times New Roman"/>
                <a:ea typeface="Times New Roman"/>
                <a:cs typeface="Times New Roman"/>
                <a:sym typeface="Times New Roman"/>
              </a:defRPr>
            </a:pPr>
            <a:r>
              <a:t>Deutsche Bank’s warning: western banks were too nervous to lend more</a:t>
            </a:r>
          </a:p>
          <a:p>
            <a:pPr marL="136638" indent="-136638" defTabSz="189403">
              <a:spcBef>
                <a:spcPts val="1000"/>
              </a:spcBef>
              <a:defRPr sz="2088">
                <a:latin typeface="Times New Roman"/>
                <a:ea typeface="Times New Roman"/>
                <a:cs typeface="Times New Roman"/>
                <a:sym typeface="Times New Roman"/>
              </a:defRPr>
            </a:pPr>
            <a:r>
              <a:t>The requirement that they turn to western governments for “politically motivated credits”</a:t>
            </a:r>
          </a:p>
          <a:p>
            <a:pPr marL="136638" indent="-136638" defTabSz="189403">
              <a:spcBef>
                <a:spcPts val="1000"/>
              </a:spcBef>
              <a:defRPr sz="2088">
                <a:latin typeface="Times New Roman"/>
                <a:ea typeface="Times New Roman"/>
                <a:cs typeface="Times New Roman"/>
                <a:sym typeface="Times New Roman"/>
              </a:defRPr>
            </a:pPr>
            <a:r>
              <a:t>Put the loaves of bread on the shelves reliably only by bargaining away political concessions in return for wheat subsidies</a:t>
            </a:r>
          </a:p>
          <a:p>
            <a:pPr marL="136638" indent="-136638" defTabSz="189403">
              <a:spcBef>
                <a:spcPts val="1000"/>
              </a:spcBef>
              <a:defRPr sz="2088">
                <a:latin typeface="Times New Roman"/>
                <a:ea typeface="Times New Roman"/>
                <a:cs typeface="Times New Roman"/>
                <a:sym typeface="Times New Roman"/>
              </a:defRPr>
            </a:pPr>
            <a:r>
              <a:t>Revelation of the underlying rigidity and poverty of the system</a:t>
            </a:r>
          </a:p>
          <a:p>
            <a:pPr marL="136638" indent="-136638" defTabSz="189403">
              <a:spcBef>
                <a:spcPts val="1000"/>
              </a:spcBef>
              <a:defRPr sz="2088">
                <a:latin typeface="Times New Roman"/>
                <a:ea typeface="Times New Roman"/>
                <a:cs typeface="Times New Roman"/>
                <a:sym typeface="Times New Roman"/>
              </a:defRPr>
            </a:pPr>
            <a:r>
              <a:t>Abandonment of Eastern European hardline communists in order to keep bread on the shelves</a:t>
            </a:r>
          </a:p>
          <a:p>
            <a:pPr marL="136638" indent="-136638" defTabSz="189403">
              <a:spcBef>
                <a:spcPts val="1000"/>
              </a:spcBef>
              <a:defRPr sz="2088">
                <a:latin typeface="Times New Roman"/>
                <a:ea typeface="Times New Roman"/>
                <a:cs typeface="Times New Roman"/>
                <a:sym typeface="Times New Roman"/>
              </a:defRPr>
            </a:pPr>
            <a:r>
              <a:t>But how would the Soviet Union then reform itself?</a:t>
            </a:r>
          </a:p>
        </p:txBody>
      </p:sp>
      <p:sp>
        <p:nvSpPr>
          <p:cNvPr id="25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260"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0" y="6003387"/>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5779998" fill="hold"/>
                                        <p:tgtEl>
                                          <p:spTgt spid="26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0"/>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Present at the Creation"/>
          <p:cNvSpPr txBox="1"/>
          <p:nvPr>
            <p:ph type="title"/>
          </p:nvPr>
        </p:nvSpPr>
        <p:spPr>
          <a:xfrm>
            <a:off x="124795" y="-1"/>
            <a:ext cx="8890001" cy="1261271"/>
          </a:xfrm>
          <a:prstGeom prst="rect">
            <a:avLst/>
          </a:prstGeom>
        </p:spPr>
        <p:txBody>
          <a:bodyPr/>
          <a:lstStyle>
            <a:lvl1pPr defTabSz="275690">
              <a:defRPr sz="4824"/>
            </a:lvl1pPr>
          </a:lstStyle>
          <a:p>
            <a:pPr/>
            <a:r>
              <a:t>Mikhail Gorbachev to Boris Yeltsin</a:t>
            </a:r>
          </a:p>
        </p:txBody>
      </p:sp>
      <p:sp>
        <p:nvSpPr>
          <p:cNvPr id="263"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8111">
              <a:spcBef>
                <a:spcPts val="1000"/>
              </a:spcBef>
              <a:buSzTx/>
              <a:buNone/>
              <a:defRPr b="1" sz="2730">
                <a:latin typeface="+mj-lt"/>
                <a:ea typeface="+mj-ea"/>
                <a:cs typeface="+mj-cs"/>
                <a:sym typeface="Helvetica"/>
              </a:defRPr>
            </a:pPr>
            <a:r>
              <a:t>Gorbachev to Yeltsin:</a:t>
            </a:r>
          </a:p>
          <a:p>
            <a:pPr marL="142920" indent="-142920" defTabSz="198111">
              <a:spcBef>
                <a:spcPts val="1000"/>
              </a:spcBef>
              <a:defRPr sz="2184">
                <a:latin typeface="Times New Roman"/>
                <a:ea typeface="Times New Roman"/>
                <a:cs typeface="Times New Roman"/>
                <a:sym typeface="Times New Roman"/>
              </a:defRPr>
            </a:pPr>
            <a:r>
              <a:t>The perceived need to reform the system…</a:t>
            </a:r>
          </a:p>
          <a:p>
            <a:pPr marL="142920" indent="-142920" defTabSz="198111">
              <a:spcBef>
                <a:spcPts val="1000"/>
              </a:spcBef>
              <a:defRPr sz="2184">
                <a:latin typeface="Times New Roman"/>
                <a:ea typeface="Times New Roman"/>
                <a:cs typeface="Times New Roman"/>
                <a:sym typeface="Times New Roman"/>
              </a:defRPr>
            </a:pPr>
            <a:r>
              <a:t>Mobilize the people against the party to make the party knuckle under</a:t>
            </a:r>
          </a:p>
          <a:p>
            <a:pPr marL="142920" indent="-142920" defTabSz="198111">
              <a:spcBef>
                <a:spcPts val="1000"/>
              </a:spcBef>
              <a:defRPr sz="2184">
                <a:latin typeface="Times New Roman"/>
                <a:ea typeface="Times New Roman"/>
                <a:cs typeface="Times New Roman"/>
                <a:sym typeface="Times New Roman"/>
              </a:defRPr>
            </a:pPr>
            <a:r>
              <a:t>“Glasnost” and “perestroika”—“openness” and “reformation”</a:t>
            </a:r>
          </a:p>
          <a:p>
            <a:pPr lvl="1" marL="357303" indent="-142920" defTabSz="198111">
              <a:spcBef>
                <a:spcPts val="1000"/>
              </a:spcBef>
              <a:defRPr sz="2184">
                <a:latin typeface="Times New Roman"/>
                <a:ea typeface="Times New Roman"/>
                <a:cs typeface="Times New Roman"/>
                <a:sym typeface="Times New Roman"/>
              </a:defRPr>
            </a:pPr>
            <a:r>
              <a:t>Not the China model</a:t>
            </a:r>
          </a:p>
          <a:p>
            <a:pPr lvl="2" marL="951910" indent="-142920" defTabSz="198111">
              <a:spcBef>
                <a:spcPts val="1000"/>
              </a:spcBef>
              <a:defRPr sz="2184">
                <a:latin typeface="Times New Roman"/>
                <a:ea typeface="Times New Roman"/>
                <a:cs typeface="Times New Roman"/>
                <a:sym typeface="Times New Roman"/>
              </a:defRPr>
            </a:pPr>
            <a:r>
              <a:t>Deng Xiaoping’s long march—agriculture-TVEs-state capitalism with Chinese characteristics and utopian socialist aspirations</a:t>
            </a:r>
          </a:p>
          <a:p>
            <a:pPr lvl="1" marL="357303" indent="-142920" defTabSz="198111">
              <a:spcBef>
                <a:spcPts val="1000"/>
              </a:spcBef>
              <a:defRPr sz="2184">
                <a:latin typeface="Times New Roman"/>
                <a:ea typeface="Times New Roman"/>
                <a:cs typeface="Times New Roman"/>
                <a:sym typeface="Times New Roman"/>
              </a:defRPr>
            </a:pPr>
            <a:r>
              <a:t>But no alternative set forward for perestroika—reformation</a:t>
            </a:r>
          </a:p>
          <a:p>
            <a:pPr marL="142920" indent="-142920" defTabSz="198111">
              <a:spcBef>
                <a:spcPts val="1000"/>
              </a:spcBef>
              <a:defRPr sz="2184">
                <a:latin typeface="Times New Roman"/>
                <a:ea typeface="Times New Roman"/>
                <a:cs typeface="Times New Roman"/>
                <a:sym typeface="Times New Roman"/>
              </a:defRPr>
            </a:pPr>
            <a:r>
              <a:t>The coup</a:t>
            </a:r>
          </a:p>
          <a:p>
            <a:pPr marL="142920" indent="-142920" defTabSz="198111">
              <a:spcBef>
                <a:spcPts val="1000"/>
              </a:spcBef>
              <a:defRPr sz="2184">
                <a:latin typeface="Times New Roman"/>
                <a:ea typeface="Times New Roman"/>
                <a:cs typeface="Times New Roman"/>
                <a:sym typeface="Times New Roman"/>
              </a:defRPr>
            </a:pPr>
            <a:r>
              <a:t>The collapse of the Soviet Union</a:t>
            </a:r>
          </a:p>
        </p:txBody>
      </p:sp>
      <p:sp>
        <p:nvSpPr>
          <p:cNvPr id="26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4:45</a:t>
            </a:r>
          </a:p>
        </p:txBody>
      </p:sp>
      <p:pic>
        <p:nvPicPr>
          <p:cNvPr id="26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9306671" fill="hold"/>
                                        <p:tgtEl>
                                          <p:spTgt spid="26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5"/>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Present at the Creation"/>
          <p:cNvSpPr txBox="1"/>
          <p:nvPr>
            <p:ph type="title"/>
          </p:nvPr>
        </p:nvSpPr>
        <p:spPr>
          <a:xfrm>
            <a:off x="124795" y="-1"/>
            <a:ext cx="8890001" cy="1261271"/>
          </a:xfrm>
          <a:prstGeom prst="rect">
            <a:avLst/>
          </a:prstGeom>
        </p:spPr>
        <p:txBody>
          <a:bodyPr/>
          <a:lstStyle>
            <a:lvl1pPr defTabSz="411479">
              <a:defRPr sz="7200"/>
            </a:lvl1pPr>
          </a:lstStyle>
          <a:p>
            <a:pPr/>
            <a:r>
              <a:t>Boris Yeltsin in Power</a:t>
            </a:r>
          </a:p>
        </p:txBody>
      </p:sp>
      <p:sp>
        <p:nvSpPr>
          <p:cNvPr id="27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The nomenklatura still in control shaped everything:</a:t>
            </a:r>
          </a:p>
          <a:p>
            <a:pPr marL="98945" indent="-98945" defTabSz="137154">
              <a:spcBef>
                <a:spcPts val="700"/>
              </a:spcBef>
              <a:defRPr sz="1512">
                <a:latin typeface="Times New Roman"/>
                <a:ea typeface="Times New Roman"/>
                <a:cs typeface="Times New Roman"/>
                <a:sym typeface="Times New Roman"/>
              </a:defRPr>
            </a:pPr>
            <a:r>
              <a:t>The necessity for decontrol</a:t>
            </a:r>
          </a:p>
          <a:p>
            <a:pPr lvl="1" marL="247363" indent="-98945" defTabSz="137154">
              <a:spcBef>
                <a:spcPts val="700"/>
              </a:spcBef>
              <a:defRPr sz="1512">
                <a:latin typeface="Times New Roman"/>
                <a:ea typeface="Times New Roman"/>
                <a:cs typeface="Times New Roman"/>
                <a:sym typeface="Times New Roman"/>
              </a:defRPr>
            </a:pPr>
            <a:r>
              <a:t>Or send the Red Army into the countryside to collect the harvest</a:t>
            </a:r>
          </a:p>
          <a:p>
            <a:pPr marL="98945" indent="-98945" defTabSz="137154">
              <a:spcBef>
                <a:spcPts val="700"/>
              </a:spcBef>
              <a:defRPr sz="1512">
                <a:latin typeface="Times New Roman"/>
                <a:ea typeface="Times New Roman"/>
                <a:cs typeface="Times New Roman"/>
                <a:sym typeface="Times New Roman"/>
              </a:defRPr>
            </a:pPr>
            <a:r>
              <a:t>Dismantling the really existing socialist division of labor</a:t>
            </a:r>
          </a:p>
          <a:p>
            <a:pPr lvl="1" marL="247363" indent="-98945" defTabSz="137154">
              <a:spcBef>
                <a:spcPts val="700"/>
              </a:spcBef>
              <a:defRPr sz="1512">
                <a:latin typeface="Times New Roman"/>
                <a:ea typeface="Times New Roman"/>
                <a:cs typeface="Times New Roman"/>
                <a:sym typeface="Times New Roman"/>
              </a:defRPr>
            </a:pPr>
            <a:r>
              <a:t>Russian national income $21,000 per capita in 1989</a:t>
            </a:r>
          </a:p>
          <a:p>
            <a:pPr lvl="1" marL="247363" indent="-98945" defTabSz="137154">
              <a:spcBef>
                <a:spcPts val="700"/>
              </a:spcBef>
              <a:defRPr sz="1512">
                <a:latin typeface="Times New Roman"/>
                <a:ea typeface="Times New Roman"/>
                <a:cs typeface="Times New Roman"/>
                <a:sym typeface="Times New Roman"/>
              </a:defRPr>
            </a:pPr>
            <a:r>
              <a:t>Russian national income $14,000 per capita 1994-1999</a:t>
            </a:r>
          </a:p>
          <a:p>
            <a:pPr marL="98945" indent="-98945" defTabSz="137154">
              <a:spcBef>
                <a:spcPts val="700"/>
              </a:spcBef>
              <a:defRPr sz="1512">
                <a:latin typeface="Times New Roman"/>
                <a:ea typeface="Times New Roman"/>
                <a:cs typeface="Times New Roman"/>
                <a:sym typeface="Times New Roman"/>
              </a:defRPr>
            </a:pPr>
            <a:r>
              <a:t>State enterprises—given freedom</a:t>
            </a:r>
          </a:p>
          <a:p>
            <a:pPr lvl="1" marL="247363" indent="-98945" defTabSz="137154">
              <a:spcBef>
                <a:spcPts val="700"/>
              </a:spcBef>
              <a:defRPr sz="1512">
                <a:latin typeface="Times New Roman"/>
                <a:ea typeface="Times New Roman"/>
                <a:cs typeface="Times New Roman"/>
                <a:sym typeface="Times New Roman"/>
              </a:defRPr>
            </a:pPr>
            <a:r>
              <a:t>Nomenklatura given freedom to start up their own enterprises</a:t>
            </a:r>
          </a:p>
          <a:p>
            <a:pPr lvl="1" marL="247363" indent="-98945" defTabSz="137154">
              <a:spcBef>
                <a:spcPts val="700"/>
              </a:spcBef>
              <a:defRPr sz="1512">
                <a:latin typeface="Times New Roman"/>
                <a:ea typeface="Times New Roman"/>
                <a:cs typeface="Times New Roman"/>
                <a:sym typeface="Times New Roman"/>
              </a:defRPr>
            </a:pPr>
            <a:r>
              <a:t>“Tunneling”</a:t>
            </a:r>
          </a:p>
          <a:p>
            <a:pPr lvl="1" marL="247363" indent="-98945" defTabSz="137154">
              <a:spcBef>
                <a:spcPts val="700"/>
              </a:spcBef>
              <a:defRPr sz="1512">
                <a:latin typeface="Times New Roman"/>
                <a:ea typeface="Times New Roman"/>
                <a:cs typeface="Times New Roman"/>
                <a:sym typeface="Times New Roman"/>
              </a:defRPr>
            </a:pPr>
            <a:r>
              <a:t>Voucher privatization</a:t>
            </a:r>
          </a:p>
          <a:p>
            <a:pPr marL="98945" indent="-98945" defTabSz="137154">
              <a:spcBef>
                <a:spcPts val="700"/>
              </a:spcBef>
              <a:defRPr sz="1512">
                <a:latin typeface="Times New Roman"/>
                <a:ea typeface="Times New Roman"/>
                <a:cs typeface="Times New Roman"/>
                <a:sym typeface="Times New Roman"/>
              </a:defRPr>
            </a:pPr>
            <a:r>
              <a:t>But: high unemployment gives workers with their vouchers little bargaining power</a:t>
            </a:r>
          </a:p>
          <a:p>
            <a:pPr marL="98945" indent="-98945" defTabSz="137154">
              <a:spcBef>
                <a:spcPts val="700"/>
              </a:spcBef>
              <a:defRPr sz="1512">
                <a:latin typeface="Times New Roman"/>
                <a:ea typeface="Times New Roman"/>
                <a:cs typeface="Times New Roman"/>
                <a:sym typeface="Times New Roman"/>
              </a:defRPr>
            </a:pPr>
            <a:r>
              <a:t>Loans-for-shares</a:t>
            </a:r>
          </a:p>
          <a:p>
            <a:pPr marL="98945" indent="-98945" defTabSz="137154">
              <a:spcBef>
                <a:spcPts val="700"/>
              </a:spcBef>
              <a:defRPr sz="1512">
                <a:latin typeface="Times New Roman"/>
                <a:ea typeface="Times New Roman"/>
                <a:cs typeface="Times New Roman"/>
                <a:sym typeface="Times New Roman"/>
              </a:defRPr>
            </a:pPr>
            <a:r>
              <a:t>Yeltsin’s choice of Putin</a:t>
            </a:r>
          </a:p>
          <a:p>
            <a:pPr lvl="1" marL="247363" indent="-98945" defTabSz="137154">
              <a:spcBef>
                <a:spcPts val="700"/>
              </a:spcBef>
              <a:defRPr sz="1512">
                <a:latin typeface="Times New Roman"/>
                <a:ea typeface="Times New Roman"/>
                <a:cs typeface="Times New Roman"/>
                <a:sym typeface="Times New Roman"/>
              </a:defRPr>
            </a:pPr>
            <a:r>
              <a:t>Oil price boom: from $20 to $50 to $90 and back to $50/barrel</a:t>
            </a:r>
          </a:p>
        </p:txBody>
      </p:sp>
      <p:sp>
        <p:nvSpPr>
          <p:cNvPr id="27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7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7135009" fill="hold"/>
                                        <p:tgtEl>
                                          <p:spTgt spid="27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a:t>
            </a:r>
          </a:p>
        </p:txBody>
      </p:sp>
      <p:sp>
        <p:nvSpPr>
          <p:cNvPr id="107"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China Beat It!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Shut down Wuhan when 200 cases per day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seems to have been a good decision</a:t>
            </a:r>
          </a:p>
        </p:txBody>
      </p:sp>
      <p:pic>
        <p:nvPicPr>
          <p:cNvPr id="108"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Present at the Creation"/>
          <p:cNvSpPr txBox="1"/>
          <p:nvPr>
            <p:ph type="title"/>
          </p:nvPr>
        </p:nvSpPr>
        <p:spPr>
          <a:xfrm>
            <a:off x="124795" y="-1"/>
            <a:ext cx="8890001" cy="1261271"/>
          </a:xfrm>
          <a:prstGeom prst="rect">
            <a:avLst/>
          </a:prstGeom>
        </p:spPr>
        <p:txBody>
          <a:bodyPr/>
          <a:lstStyle>
            <a:lvl1pPr defTabSz="411479">
              <a:defRPr sz="7200"/>
            </a:lvl1pPr>
          </a:lstStyle>
          <a:p>
            <a:pPr/>
            <a:r>
              <a:t>Vladimir Putin</a:t>
            </a:r>
          </a:p>
        </p:txBody>
      </p:sp>
      <p:sp>
        <p:nvSpPr>
          <p:cNvPr id="277"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Weimar Russia</a:t>
            </a:r>
          </a:p>
          <a:p>
            <a:pPr marL="113080" indent="-113080" defTabSz="156747">
              <a:spcBef>
                <a:spcPts val="800"/>
              </a:spcBef>
              <a:defRPr sz="1728">
                <a:latin typeface="Times New Roman"/>
                <a:ea typeface="Times New Roman"/>
                <a:cs typeface="Times New Roman"/>
                <a:sym typeface="Times New Roman"/>
              </a:defRPr>
            </a:pPr>
            <a:r>
              <a:t>From Crony Capitalism to State Capitalism:</a:t>
            </a:r>
          </a:p>
          <a:p>
            <a:pPr marL="113080" indent="-113080" defTabSz="156747">
              <a:spcBef>
                <a:spcPts val="800"/>
              </a:spcBef>
              <a:defRPr sz="1728">
                <a:latin typeface="Times New Roman"/>
                <a:ea typeface="Times New Roman"/>
                <a:cs typeface="Times New Roman"/>
                <a:sym typeface="Times New Roman"/>
              </a:defRPr>
            </a:pPr>
            <a:r>
              <a:t>State ownership increasing in the “commanding heights”: energy, media (propaganda), finance</a:t>
            </a:r>
          </a:p>
          <a:p>
            <a:pPr marL="113080" indent="-113080" defTabSz="156747">
              <a:spcBef>
                <a:spcPts val="800"/>
              </a:spcBef>
              <a:defRPr sz="1728">
                <a:latin typeface="Times New Roman"/>
                <a:ea typeface="Times New Roman"/>
                <a:cs typeface="Times New Roman"/>
                <a:sym typeface="Times New Roman"/>
              </a:defRPr>
            </a:pPr>
            <a:r>
              <a:t>Construction, transportation, high-tech in hands of partners</a:t>
            </a:r>
          </a:p>
          <a:p>
            <a:pPr marL="113080" indent="-113080" defTabSz="156747">
              <a:spcBef>
                <a:spcPts val="800"/>
              </a:spcBef>
              <a:defRPr sz="1728">
                <a:latin typeface="Times New Roman"/>
                <a:ea typeface="Times New Roman"/>
                <a:cs typeface="Times New Roman"/>
                <a:sym typeface="Times New Roman"/>
              </a:defRPr>
            </a:pPr>
            <a:r>
              <a:t>Strategic energy exports as instruments of foreign policy</a:t>
            </a:r>
          </a:p>
          <a:p>
            <a:pPr marL="113080" indent="-113080" defTabSz="156747">
              <a:spcBef>
                <a:spcPts val="800"/>
              </a:spcBef>
              <a:defRPr sz="1728">
                <a:latin typeface="Times New Roman"/>
                <a:ea typeface="Times New Roman"/>
                <a:cs typeface="Times New Roman"/>
                <a:sym typeface="Times New Roman"/>
              </a:defRPr>
            </a:pPr>
            <a:r>
              <a:t>Deliver higher living standards by redistributing wealth from the energy boom</a:t>
            </a:r>
          </a:p>
          <a:p>
            <a:pPr marL="113080" indent="-113080" defTabSz="156747">
              <a:spcBef>
                <a:spcPts val="800"/>
              </a:spcBef>
              <a:defRPr sz="1728">
                <a:latin typeface="Times New Roman"/>
                <a:ea typeface="Times New Roman"/>
                <a:cs typeface="Times New Roman"/>
                <a:sym typeface="Times New Roman"/>
              </a:defRPr>
            </a:pPr>
            <a:r>
              <a:t>The concentration of wealth has increased</a:t>
            </a:r>
          </a:p>
          <a:p>
            <a:pPr marL="113080" indent="-113080" defTabSz="156747">
              <a:spcBef>
                <a:spcPts val="800"/>
              </a:spcBef>
              <a:defRPr sz="1728">
                <a:latin typeface="Times New Roman"/>
                <a:ea typeface="Times New Roman"/>
                <a:cs typeface="Times New Roman"/>
                <a:sym typeface="Times New Roman"/>
              </a:defRPr>
            </a:pPr>
            <a:r>
              <a:t>An “assertive” foreign policy—a Monroe Doctrine for the Near Abroad</a:t>
            </a:r>
          </a:p>
          <a:p>
            <a:pPr marL="113080" indent="-113080" defTabSz="156747">
              <a:spcBef>
                <a:spcPts val="800"/>
              </a:spcBef>
              <a:defRPr sz="1728">
                <a:latin typeface="Times New Roman"/>
                <a:ea typeface="Times New Roman"/>
                <a:cs typeface="Times New Roman"/>
                <a:sym typeface="Times New Roman"/>
              </a:defRPr>
            </a:pPr>
            <a:r>
              <a:t>Nevertheless: Muscovy, not the East Bloc or even the Russian Empire of Tsar Aleksandr in 1815</a:t>
            </a:r>
          </a:p>
          <a:p>
            <a:pPr marL="113080" indent="-113080" defTabSz="156747">
              <a:spcBef>
                <a:spcPts val="800"/>
              </a:spcBef>
              <a:defRPr sz="1728">
                <a:latin typeface="Times New Roman"/>
                <a:ea typeface="Times New Roman"/>
                <a:cs typeface="Times New Roman"/>
                <a:sym typeface="Times New Roman"/>
              </a:defRPr>
            </a:pPr>
            <a:r>
              <a:t>Lack of structural reform</a:t>
            </a:r>
          </a:p>
          <a:p>
            <a:pPr marL="113080" indent="-113080" defTabSz="156747">
              <a:spcBef>
                <a:spcPts val="800"/>
              </a:spcBef>
              <a:defRPr sz="1728">
                <a:latin typeface="Times New Roman"/>
                <a:ea typeface="Times New Roman"/>
                <a:cs typeface="Times New Roman"/>
                <a:sym typeface="Times New Roman"/>
              </a:defRPr>
            </a:pPr>
            <a:r>
              <a:t>Net Russian real GDP growth since 1990: $26,000 today as opposed to $21,000</a:t>
            </a:r>
          </a:p>
          <a:p>
            <a:pPr lvl="1" marL="282701" indent="-113080" defTabSz="156747">
              <a:spcBef>
                <a:spcPts val="800"/>
              </a:spcBef>
              <a:defRPr sz="1728">
                <a:latin typeface="Times New Roman"/>
                <a:ea typeface="Times New Roman"/>
                <a:cs typeface="Times New Roman"/>
                <a:sym typeface="Times New Roman"/>
              </a:defRPr>
            </a:pPr>
            <a:r>
              <a:t>But, for consumers, $16,000</a:t>
            </a:r>
          </a:p>
        </p:txBody>
      </p:sp>
      <p:sp>
        <p:nvSpPr>
          <p:cNvPr id="27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27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4559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0580001" fill="hold"/>
                                        <p:tgtEl>
                                          <p:spTgt spid="27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9"/>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Readings</a:t>
            </a:r>
          </a:p>
        </p:txBody>
      </p:sp>
      <p:sp>
        <p:nvSpPr>
          <p:cNvPr id="284"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Three key readings:</a:t>
            </a:r>
          </a:p>
          <a:p>
            <a:pPr marL="157056" indent="-157056" defTabSz="217705">
              <a:spcBef>
                <a:spcPts val="1200"/>
              </a:spcBef>
              <a:defRPr>
                <a:latin typeface="Times New Roman"/>
                <a:ea typeface="Times New Roman"/>
                <a:cs typeface="Times New Roman"/>
                <a:sym typeface="Times New Roman"/>
              </a:defRPr>
            </a:pPr>
            <a:r>
              <a:t>Robert Allen (2011): The Rise and Decline of the Soviet Economy </a:t>
            </a:r>
            <a:r>
              <a:rPr u="sng">
                <a:solidFill>
                  <a:srgbClr val="0000FF"/>
                </a:solidFill>
                <a:uFill>
                  <a:solidFill>
                    <a:srgbClr val="0000FF"/>
                  </a:solidFill>
                </a:uFill>
                <a:hlinkClick r:id="rId2" invalidUrl="" action="" tgtFrame="" tooltip="" history="1" highlightClick="0" endSnd="0"/>
              </a:rPr>
              <a:t>http://tinyurl.com/dl20161210v</a:t>
            </a:r>
            <a:r>
              <a:t>  </a:t>
            </a:r>
          </a:p>
          <a:p>
            <a:pPr marL="157056" indent="-157056" defTabSz="217705">
              <a:spcBef>
                <a:spcPts val="1200"/>
              </a:spcBef>
              <a:defRPr>
                <a:latin typeface="Times New Roman"/>
                <a:ea typeface="Times New Roman"/>
                <a:cs typeface="Times New Roman"/>
                <a:sym typeface="Times New Roman"/>
              </a:defRPr>
            </a:pPr>
            <a:r>
              <a:t>Richard Ericson: The Classical Soviet-Type Economy: Nature of the System and Implications for Reform </a:t>
            </a:r>
            <a:r>
              <a:rPr u="sng">
                <a:solidFill>
                  <a:srgbClr val="0000FF"/>
                </a:solidFill>
                <a:uFill>
                  <a:solidFill>
                    <a:srgbClr val="0000FF"/>
                  </a:solidFill>
                </a:uFill>
                <a:hlinkClick r:id="rId3" invalidUrl="" action="" tgtFrame="" tooltip="" history="1" highlightClick="0" endSnd="0"/>
              </a:rPr>
              <a:t>http://tinyurl.com/dl20161210ab</a:t>
            </a:r>
            <a:r>
              <a:t>  </a:t>
            </a:r>
          </a:p>
          <a:p>
            <a:pPr marL="157056" indent="-157056" defTabSz="217705">
              <a:spcBef>
                <a:spcPts val="1200"/>
              </a:spcBef>
              <a:defRPr>
                <a:latin typeface="Times New Roman"/>
                <a:ea typeface="Times New Roman"/>
                <a:cs typeface="Times New Roman"/>
                <a:sym typeface="Times New Roman"/>
              </a:defRPr>
            </a:pPr>
            <a:r>
              <a:t> Simeon Djankov (2015): Russia's Economy under Putin: From Crony Capitalism to State Capitalism </a:t>
            </a:r>
            <a:r>
              <a:rPr u="sng">
                <a:solidFill>
                  <a:srgbClr val="0000FF"/>
                </a:solidFill>
                <a:uFill>
                  <a:solidFill>
                    <a:srgbClr val="0000FF"/>
                  </a:solidFill>
                </a:uFill>
                <a:hlinkClick r:id="rId4" invalidUrl="" action="" tgtFrame="" tooltip="" history="1" highlightClick="0" endSnd="0"/>
              </a:rPr>
              <a:t>http://tinyurl.com/dl20161210ad</a:t>
            </a:r>
            <a:r>
              <a:t>  </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Preview: Next Time"/>
          <p:cNvSpPr txBox="1"/>
          <p:nvPr>
            <p:ph type="title" idx="4294967295"/>
          </p:nvPr>
        </p:nvSpPr>
        <p:spPr>
          <a:xfrm>
            <a:off x="277663" y="-2"/>
            <a:ext cx="8572501" cy="1408341"/>
          </a:xfrm>
          <a:prstGeom prst="rect">
            <a:avLst/>
          </a:prstGeom>
        </p:spPr>
        <p:txBody>
          <a:bodyPr lIns="45718" tIns="45718" rIns="45718" bIns="45718"/>
          <a:lstStyle>
            <a:lvl1pPr defTabSz="457200">
              <a:defRPr sz="6000">
                <a:uFill>
                  <a:solidFill>
                    <a:srgbClr val="000000"/>
                  </a:solidFill>
                </a:uFill>
              </a:defRPr>
            </a:lvl1pPr>
          </a:lstStyle>
          <a:p>
            <a:pPr/>
            <a:r>
              <a:t>Review: Broad Sweep</a:t>
            </a:r>
          </a:p>
        </p:txBody>
      </p:sp>
      <p:sp>
        <p:nvSpPr>
          <p:cNvPr id="287" name="On to Chapter 3: Globalizing the World, 1870-1914 (&amp; Eichengreen, 1&amp;2):…"/>
          <p:cNvSpPr txBox="1"/>
          <p:nvPr>
            <p:ph type="body" idx="4294967295"/>
          </p:nvPr>
        </p:nvSpPr>
        <p:spPr>
          <a:xfrm>
            <a:off x="277663" y="1408337"/>
            <a:ext cx="8572501" cy="517763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Review: Broad Sweep</a:t>
            </a:r>
          </a:p>
        </p:txBody>
      </p:sp>
      <p:sp>
        <p:nvSpPr>
          <p:cNvPr id="290"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2.1%/year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0.45%/year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0.15%/year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0.04%/year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2"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This Time</a:t>
            </a:r>
          </a:p>
        </p:txBody>
      </p:sp>
      <p:sp>
        <p:nvSpPr>
          <p:cNvPr id="293"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Really Existing Socialism’s End</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Give me five takeaways…</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What Was Unconvincing Today?"/>
          <p:cNvSpPr txBox="1"/>
          <p:nvPr>
            <p:ph type="title" idx="4294967295"/>
          </p:nvPr>
        </p:nvSpPr>
        <p:spPr>
          <a:xfrm>
            <a:off x="277663" y="-3"/>
            <a:ext cx="8572501" cy="1267128"/>
          </a:xfrm>
          <a:prstGeom prst="rect">
            <a:avLst/>
          </a:prstGeom>
        </p:spPr>
        <p:txBody>
          <a:bodyPr lIns="45718" tIns="45718" rIns="45718" bIns="45718"/>
          <a:lstStyle>
            <a:lvl1pPr defTabSz="292973">
              <a:defRPr sz="3800">
                <a:uFill>
                  <a:solidFill>
                    <a:srgbClr val="000000"/>
                  </a:solidFill>
                </a:uFill>
              </a:defRPr>
            </a:lvl1pPr>
          </a:lstStyle>
          <a:p>
            <a:pPr/>
            <a:r>
              <a:t>Notes: What Was Unconvincing Today?</a:t>
            </a:r>
          </a:p>
        </p:txBody>
      </p:sp>
      <p:sp>
        <p:nvSpPr>
          <p:cNvPr id="296" name="Mistakes and unclarities: typos, wordos, and mindos……"/>
          <p:cNvSpPr txBox="1"/>
          <p:nvPr>
            <p:ph type="body" sz="half" idx="4294967295"/>
          </p:nvPr>
        </p:nvSpPr>
        <p:spPr>
          <a:xfrm>
            <a:off x="277662" y="1267120"/>
            <a:ext cx="3808795"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pic>
        <p:nvPicPr>
          <p:cNvPr id="297"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Catch Our Breath…"/>
          <p:cNvSpPr txBox="1"/>
          <p:nvPr>
            <p:ph type="title"/>
          </p:nvPr>
        </p:nvSpPr>
        <p:spPr>
          <a:xfrm>
            <a:off x="276457" y="-3"/>
            <a:ext cx="8572501" cy="1270005"/>
          </a:xfrm>
          <a:prstGeom prst="rect">
            <a:avLst/>
          </a:prstGeom>
        </p:spPr>
        <p:txBody>
          <a:bodyPr/>
          <a:lstStyle/>
          <a:p>
            <a:pPr/>
            <a:r>
              <a:t>Catch Our Breath…</a:t>
            </a:r>
          </a:p>
        </p:txBody>
      </p:sp>
      <p:sp>
        <p:nvSpPr>
          <p:cNvPr id="300"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301"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11"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12"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115"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8111">
              <a:spcBef>
                <a:spcPts val="800"/>
              </a:spcBef>
              <a:buSzTx/>
              <a:buNone/>
              <a:defRPr b="1" sz="1786">
                <a:uFill>
                  <a:solidFill>
                    <a:srgbClr val="000000"/>
                  </a:solidFill>
                </a:uFill>
                <a:latin typeface="+mj-lt"/>
                <a:ea typeface="+mj-ea"/>
                <a:cs typeface="+mj-cs"/>
                <a:sym typeface="Helvetica"/>
              </a:defRPr>
            </a:pPr>
            <a:r>
              <a:t>The long 20th century will in all likelihood be seen in the future as </a:t>
            </a:r>
            <a:r>
              <a:rPr i="1"/>
              <a:t>the</a:t>
            </a:r>
            <a:r>
              <a:t> watershed in human experience:</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Nine aspects: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Explosion of wealth: 2%+ per year…</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Cornucopia of technology…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Demographic transition…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Feminist revolution…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Empowered tyrannies…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Wealth gulfs…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Inclusion and hierarchy attenuation…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Mismanagement and insecurity…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The global public health system and global epidemic transmission</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11259">
              <a:defRPr sz="2600">
                <a:uFill>
                  <a:solidFill>
                    <a:srgbClr val="000000"/>
                  </a:solidFill>
                </a:uFill>
              </a:defRPr>
            </a:pPr>
            <a:r>
              <a:t>U.C. Berkeley: Economics 115: Spring 2020</a:t>
            </a:r>
            <a:r>
              <a:rPr sz="4600">
                <a:latin typeface="Calibri"/>
                <a:ea typeface="Calibri"/>
                <a:cs typeface="Calibri"/>
                <a:sym typeface="Calibri"/>
              </a:rPr>
              <a:t> </a:t>
            </a:r>
            <a:endParaRPr sz="4600"/>
          </a:p>
          <a:p>
            <a:pPr defTabSz="311259">
              <a:defRPr sz="4000">
                <a:uFill>
                  <a:solidFill>
                    <a:srgbClr val="000000"/>
                  </a:solidFill>
                </a:uFill>
                <a:latin typeface="Calibri"/>
                <a:ea typeface="Calibri"/>
                <a:cs typeface="Calibri"/>
                <a:sym typeface="Calibri"/>
              </a:defRPr>
            </a:pPr>
            <a:r>
              <a:t>20th Century Economic History: Lecture 14: Really Existing Socialism Ends</a:t>
            </a:r>
          </a:p>
        </p:txBody>
      </p:sp>
      <p:sp>
        <p:nvSpPr>
          <p:cNvPr id="118"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8">
              <a:spcBef>
                <a:spcPts val="900"/>
              </a:spcBef>
              <a:buSzTx/>
              <a:buNone/>
              <a:defRPr b="1" sz="3000">
                <a:uFill>
                  <a:solidFill>
                    <a:srgbClr val="000000"/>
                  </a:solidFill>
                </a:uFill>
                <a:latin typeface="+mj-lt"/>
                <a:ea typeface="+mj-ea"/>
                <a:cs typeface="+mj-cs"/>
                <a:sym typeface="Helvetica"/>
              </a:defRPr>
            </a:pPr>
          </a:p>
          <a:p>
            <a:pPr marL="0" indent="0" algn="ctr" defTabSz="394288">
              <a:spcBef>
                <a:spcPts val="900"/>
              </a:spcBef>
              <a:buSzTx/>
              <a:buNone/>
              <a:defRPr b="1" sz="3000">
                <a:uFill>
                  <a:solidFill>
                    <a:srgbClr val="000000"/>
                  </a:solidFill>
                </a:uFill>
                <a:latin typeface="+mj-lt"/>
                <a:ea typeface="+mj-ea"/>
                <a:cs typeface="+mj-cs"/>
                <a:sym typeface="Helvetica"/>
              </a:defRPr>
            </a:pPr>
            <a:r>
              <a:t>Brad DeLong</a:t>
            </a:r>
          </a:p>
          <a:p>
            <a:pPr marL="0" indent="0" algn="ctr" defTabSz="394288">
              <a:spcBef>
                <a:spcPts val="900"/>
              </a:spcBef>
              <a:buSzTx/>
              <a:buNone/>
              <a:defRPr sz="2000">
                <a:uFill>
                  <a:solidFill>
                    <a:srgbClr val="000000"/>
                  </a:solidFill>
                </a:uFill>
                <a:latin typeface="+mj-lt"/>
                <a:ea typeface="+mj-ea"/>
                <a:cs typeface="+mj-cs"/>
                <a:sym typeface="Helvetica"/>
              </a:defRPr>
            </a:pPr>
            <a:r>
              <a:t>Department of Economics &amp; Blum Center, U.C. Berkeley; &amp; WCEG</a:t>
            </a:r>
          </a:p>
          <a:p>
            <a:pPr marL="0" indent="0" algn="ctr" defTabSz="394288">
              <a:spcBef>
                <a:spcPts val="900"/>
              </a:spcBef>
              <a:buSzTx/>
              <a:buNone/>
              <a:defRPr sz="2000" u="sng">
                <a:solidFill>
                  <a:srgbClr val="0000FF"/>
                </a:solidFill>
                <a:uFill>
                  <a:solidFill>
                    <a:srgbClr val="0000FF"/>
                  </a:solidFill>
                </a:uFill>
                <a:latin typeface="+mj-lt"/>
                <a:ea typeface="+mj-ea"/>
                <a:cs typeface="+mj-cs"/>
                <a:sym typeface="Helvetica"/>
              </a:defRPr>
            </a:pPr>
            <a:r>
              <a:rPr>
                <a:hlinkClick r:id="rId2" invalidUrl="" action="" tgtFrame="" tooltip="" history="1" highlightClick="0" endSnd="0"/>
              </a:rPr>
              <a:t>delong@econ.berkeley.edu</a:t>
            </a:r>
          </a:p>
          <a:p>
            <a:pPr marL="0" indent="0" algn="ctr" defTabSz="394288">
              <a:spcBef>
                <a:spcPts val="900"/>
              </a:spcBef>
              <a:buSzTx/>
              <a:buNone/>
              <a:defRPr sz="2000">
                <a:uFill>
                  <a:solidFill>
                    <a:srgbClr val="000000"/>
                  </a:solidFill>
                </a:uFill>
                <a:latin typeface="+mj-lt"/>
                <a:ea typeface="+mj-ea"/>
                <a:cs typeface="+mj-cs"/>
                <a:sym typeface="Helvetica"/>
              </a:defRPr>
            </a:pPr>
          </a:p>
          <a:p>
            <a:pPr marL="0" indent="0" algn="ctr" defTabSz="394288">
              <a:spcBef>
                <a:spcPts val="900"/>
              </a:spcBef>
              <a:buSzTx/>
              <a:buNone/>
              <a:defRPr sz="2000">
                <a:uFill>
                  <a:solidFill>
                    <a:srgbClr val="000000"/>
                  </a:solidFill>
                </a:uFill>
                <a:latin typeface="+mj-lt"/>
                <a:ea typeface="+mj-ea"/>
                <a:cs typeface="+mj-cs"/>
                <a:sym typeface="Helvetica"/>
              </a:defRPr>
            </a:pPr>
            <a:r>
              <a:t>last revised: 2020-03-24</a:t>
            </a:r>
          </a:p>
          <a:p>
            <a:pPr marL="0" indent="0" algn="ctr" defTabSz="394288">
              <a:spcBef>
                <a:spcPts val="900"/>
              </a:spcBef>
              <a:buSzTx/>
              <a:buNone/>
              <a:defRPr sz="2000">
                <a:uFill>
                  <a:solidFill>
                    <a:srgbClr val="000000"/>
                  </a:solidFill>
                </a:uFill>
                <a:latin typeface="+mj-lt"/>
                <a:ea typeface="+mj-ea"/>
                <a:cs typeface="+mj-cs"/>
                <a:sym typeface="Helvetica"/>
              </a:defRPr>
            </a:pPr>
            <a:r>
              <a:t>for delivery: ???</a:t>
            </a:r>
          </a:p>
          <a:p>
            <a:pPr marL="0" indent="0" algn="ctr" defTabSz="394288">
              <a:spcBef>
                <a:spcPts val="90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4288">
              <a:spcBef>
                <a:spcPts val="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https://github.com/braddelong/public-files/blob/master/econ-115-lecture-14.pptx</a:t>
            </a:r>
            <a:r>
              <a:t>&gt;</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Last Time</a:t>
            </a:r>
          </a:p>
        </p:txBody>
      </p:sp>
      <p:sp>
        <p:nvSpPr>
          <p:cNvPr id="121"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From: Social Democracy’s High Tide and Ebb</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Come up with your own five takeaways from our look at the “Social Democracy’s High Tide and Ebb”…</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124"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Really Existing Socialism’s Ebb</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Lecture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this Lecture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Thirty Glorious Years"/>
          <p:cNvSpPr txBox="1"/>
          <p:nvPr>
            <p:ph type="title"/>
          </p:nvPr>
        </p:nvSpPr>
        <p:spPr>
          <a:xfrm>
            <a:off x="314537" y="0"/>
            <a:ext cx="8501531" cy="1152994"/>
          </a:xfrm>
          <a:prstGeom prst="rect">
            <a:avLst/>
          </a:prstGeom>
        </p:spPr>
        <p:txBody>
          <a:bodyPr/>
          <a:lstStyle>
            <a:lvl1pPr defTabSz="209161">
              <a:defRPr b="1" sz="4355">
                <a:solidFill>
                  <a:srgbClr val="800000"/>
                </a:solidFill>
                <a:latin typeface="+mj-lt"/>
                <a:ea typeface="+mj-ea"/>
                <a:cs typeface="+mj-cs"/>
                <a:sym typeface="Helvetica"/>
              </a:defRPr>
            </a:lvl1pPr>
          </a:lstStyle>
          <a:p>
            <a:pPr/>
            <a:r>
              <a:t>Really Existing Socialism’s End</a:t>
            </a:r>
          </a:p>
        </p:txBody>
      </p:sp>
      <p:sp>
        <p:nvSpPr>
          <p:cNvPr id="127"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521208">
              <a:spcBef>
                <a:spcPts val="1200"/>
              </a:spcBef>
              <a:buSzTx/>
              <a:buNone/>
              <a:defRPr b="1" sz="3600">
                <a:uFill>
                  <a:solidFill>
                    <a:srgbClr val="000000"/>
                  </a:solidFill>
                </a:uFill>
                <a:latin typeface="+mj-lt"/>
                <a:ea typeface="+mj-ea"/>
                <a:cs typeface="+mj-cs"/>
                <a:sym typeface="Helvetica"/>
              </a:defRPr>
            </a:pPr>
            <a:r>
              <a:t>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Pick up the story after World War II and after the death of Josef Stalin, when 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By 1960, a roughly First World level of health, education, and other social indicators:</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However, followed by a relative decline.</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And never attained a first-world material standard of living</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Why did Russia sit down?</a:t>
            </a:r>
          </a:p>
        </p:txBody>
      </p:sp>
      <p:sp>
        <p:nvSpPr>
          <p:cNvPr id="128" name="5:30"/>
          <p:cNvSpPr txBox="1"/>
          <p:nvPr/>
        </p:nvSpPr>
        <p:spPr>
          <a:xfrm>
            <a:off x="785528" y="6546760"/>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2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4746665" fill="hold"/>
                                        <p:tgtEl>
                                          <p:spTgt spid="12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9"/>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